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19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3" autoAdjust="0"/>
    <p:restoredTop sz="94434" autoAdjust="0"/>
  </p:normalViewPr>
  <p:slideViewPr>
    <p:cSldViewPr snapToGrid="0">
      <p:cViewPr varScale="1">
        <p:scale>
          <a:sx n="81" d="100"/>
          <a:sy n="81" d="100"/>
        </p:scale>
        <p:origin x="120" y="684"/>
      </p:cViewPr>
      <p:guideLst/>
    </p:cSldViewPr>
  </p:slideViewPr>
  <p:outlineViewPr>
    <p:cViewPr>
      <p:scale>
        <a:sx n="33" d="100"/>
        <a:sy n="33" d="100"/>
      </p:scale>
      <p:origin x="0" y="-553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31582-7A11-4C94-B0E5-107D01906328}" type="datetimeFigureOut">
              <a:rPr lang="en-US" smtClean="0"/>
              <a:t>8/12/2015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56C52-E89A-46E2-99CD-16D853BBA7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337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Students can certainly submit a written assessment, but that requires a lot of grading.  As an alternative, the teacher can designate one day for presentations (5-10 min each) for student to share with the class.</a:t>
            </a:r>
          </a:p>
          <a:p>
            <a:endParaRPr lang="en-US" dirty="0"/>
          </a:p>
          <a:p>
            <a:r>
              <a:rPr lang="en-US" dirty="0" smtClean="0"/>
              <a:t>Another alternative is having students create a video, PP, </a:t>
            </a:r>
            <a:r>
              <a:rPr lang="en-US" dirty="0" err="1" smtClean="0"/>
              <a:t>prezy</a:t>
            </a:r>
            <a:r>
              <a:rPr lang="en-US" dirty="0" smtClean="0"/>
              <a:t>, </a:t>
            </a:r>
            <a:r>
              <a:rPr lang="en-US" dirty="0" err="1" smtClean="0"/>
              <a:t>etc</a:t>
            </a:r>
            <a:r>
              <a:rPr lang="en-US" dirty="0" smtClean="0"/>
              <a:t> and post to Canvas discussion board for peer review and peer feedback.  This is a great time saver for hybrid and online courses.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56C52-E89A-46E2-99CD-16D853BBA7E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538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 grade or not to grade--  I personally tie very view points to the assessment because I want students to gain intrinsic value rather that doing it just for the points</a:t>
            </a:r>
          </a:p>
          <a:p>
            <a:endParaRPr lang="en-US" dirty="0"/>
          </a:p>
          <a:p>
            <a:r>
              <a:rPr lang="en-US" dirty="0" smtClean="0"/>
              <a:t>On the other hand, some students benefit more from a rubric and having to work for a grade---  instructor needs to determine what works best for his/her students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56C52-E89A-46E2-99CD-16D853BBA7E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711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Landis,</a:t>
            </a:r>
            <a:r>
              <a:rPr lang="en-US" baseline="0" dirty="0" smtClean="0"/>
              <a:t> how do we make sure that we have record of all SL hours?   What’s easier…having every student and/or instructor do the required document and submit it to us electronically or in-person?   I’m just afraid with all of the paperwork and different packets that it might get confusing.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56C52-E89A-46E2-99CD-16D853BBA7E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691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823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39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308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378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7405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238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8991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582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858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711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298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01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047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84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318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138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187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973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Landis.Elliott@estrellamountain.edu" TargetMode="External"/><Relationship Id="rId2" Type="http://schemas.openxmlformats.org/officeDocument/2006/relationships/hyperlink" Target="mailto:Rachel.holmes@estrellamountain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Assessment Building </a:t>
            </a:r>
            <a:r>
              <a:rPr lang="en-US" dirty="0" smtClean="0"/>
              <a:t>in </a:t>
            </a:r>
            <a:r>
              <a:rPr lang="en-US" smtClean="0"/>
              <a:t>Service Learning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Rachel Holmes, M.Ed.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248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Whole Class, Small group, or individual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Think in terms of time constraints.  </a:t>
            </a:r>
          </a:p>
          <a:p>
            <a:r>
              <a:rPr lang="en-US" dirty="0" smtClean="0"/>
              <a:t>If it’s a group project, do you want a group assessment or individual? Benefits of each?  t/p/s</a:t>
            </a:r>
          </a:p>
          <a:p>
            <a:r>
              <a:rPr lang="en-US" dirty="0" smtClean="0"/>
              <a:t>How do you ensure individual accountability?</a:t>
            </a:r>
          </a:p>
          <a:p>
            <a:r>
              <a:rPr lang="en-US" dirty="0" smtClean="0"/>
              <a:t>Instructor’s personal preference</a:t>
            </a:r>
          </a:p>
          <a:p>
            <a:pPr lvl="1"/>
            <a:r>
              <a:rPr lang="en-US" dirty="0" smtClean="0"/>
              <a:t>In terms of grading</a:t>
            </a:r>
          </a:p>
          <a:p>
            <a:pPr lvl="1"/>
            <a:r>
              <a:rPr lang="en-US" dirty="0" smtClean="0"/>
              <a:t>In terms of how deep you want to see students reflect on the project</a:t>
            </a:r>
          </a:p>
          <a:p>
            <a:pPr lvl="1"/>
            <a:r>
              <a:rPr lang="en-US" dirty="0" smtClean="0"/>
              <a:t>In terms of adding a rubric or doing a pass/fail</a:t>
            </a:r>
          </a:p>
        </p:txBody>
      </p:sp>
    </p:spTree>
    <p:extLst>
      <p:ext uri="{BB962C8B-B14F-4D97-AF65-F5344CB8AC3E}">
        <p14:creationId xmlns:p14="http://schemas.microsoft.com/office/powerpoint/2010/main" val="3145795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</a:t>
            </a:r>
            <a:br>
              <a:rPr lang="en-US" dirty="0" smtClean="0"/>
            </a:br>
            <a:r>
              <a:rPr lang="en-US" dirty="0" smtClean="0"/>
              <a:t>Assessments- Holmes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Written reflection with pictures  </a:t>
            </a:r>
          </a:p>
          <a:p>
            <a:r>
              <a:rPr lang="en-US" dirty="0" smtClean="0"/>
              <a:t>Scrapbook with pics, captions, interview snippets</a:t>
            </a:r>
          </a:p>
          <a:p>
            <a:r>
              <a:rPr lang="en-US" dirty="0" smtClean="0"/>
              <a:t>Presentations to small groups, parallel teaching</a:t>
            </a:r>
          </a:p>
          <a:p>
            <a:r>
              <a:rPr lang="en-US" dirty="0" smtClean="0"/>
              <a:t>Written reflections to Canvas, instructor graded</a:t>
            </a:r>
          </a:p>
          <a:p>
            <a:r>
              <a:rPr lang="en-US" dirty="0" smtClean="0"/>
              <a:t>Whole-class potluck, discussion forum to present final outcomes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089" y="609600"/>
            <a:ext cx="4187537" cy="530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067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Christmas Gift Bags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662" y="1680632"/>
            <a:ext cx="6935283" cy="6018789"/>
          </a:xfrm>
        </p:spPr>
      </p:pic>
    </p:spTree>
    <p:extLst>
      <p:ext uri="{BB962C8B-B14F-4D97-AF65-F5344CB8AC3E}">
        <p14:creationId xmlns:p14="http://schemas.microsoft.com/office/powerpoint/2010/main" val="3028110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983673"/>
            <a:ext cx="10131425" cy="108219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Ronald McDonald House Project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623" y="2603500"/>
            <a:ext cx="4555066" cy="3416300"/>
          </a:xfrm>
        </p:spPr>
      </p:pic>
    </p:spTree>
    <p:extLst>
      <p:ext uri="{BB962C8B-B14F-4D97-AF65-F5344CB8AC3E}">
        <p14:creationId xmlns:p14="http://schemas.microsoft.com/office/powerpoint/2010/main" val="2940840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the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Qualitative vs. quantitative</a:t>
            </a:r>
          </a:p>
          <a:p>
            <a:r>
              <a:rPr lang="en-US" dirty="0" smtClean="0"/>
              <a:t>To connect the project to the learning  (skills, curricular ties, and personal growth)</a:t>
            </a:r>
          </a:p>
          <a:p>
            <a:r>
              <a:rPr lang="en-US" dirty="0" smtClean="0"/>
              <a:t>To Grade or Not to Grade….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444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Assessment/Evaluation for Center for SL and 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Required time log and supervisor evaluation</a:t>
            </a:r>
          </a:p>
          <a:p>
            <a:r>
              <a:rPr lang="en-US" dirty="0" smtClean="0"/>
              <a:t>Instructors please keep track of the total hours for your class/see Faculty packet</a:t>
            </a:r>
          </a:p>
          <a:p>
            <a:r>
              <a:rPr lang="en-US" dirty="0" smtClean="0"/>
              <a:t>Students submit their time log to instructor and the Center for SL and CE electronically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030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Ticket-out-the-door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one assessment that you learned about today that you plan to implement with your students?  </a:t>
            </a:r>
          </a:p>
          <a:p>
            <a:pPr marL="0" indent="0">
              <a:buNone/>
            </a:pPr>
            <a:r>
              <a:rPr lang="en-US" dirty="0" smtClean="0"/>
              <a:t>Or</a:t>
            </a:r>
          </a:p>
          <a:p>
            <a:pPr marL="0" indent="0">
              <a:buNone/>
            </a:pPr>
            <a:r>
              <a:rPr lang="en-US" dirty="0" smtClean="0"/>
              <a:t>What is one question you still have about assessment of SL?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14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Additional </a:t>
            </a:r>
            <a:r>
              <a:rPr lang="en-US" dirty="0"/>
              <a:t>S</a:t>
            </a:r>
            <a:r>
              <a:rPr lang="en-US" dirty="0" smtClean="0"/>
              <a:t>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Contact</a:t>
            </a:r>
          </a:p>
          <a:p>
            <a:r>
              <a:rPr lang="en-US" dirty="0" smtClean="0"/>
              <a:t>Center for SL and CE, EMCC</a:t>
            </a:r>
          </a:p>
          <a:p>
            <a:r>
              <a:rPr lang="en-US" dirty="0" smtClean="0"/>
              <a:t>Rachel Holmes </a:t>
            </a:r>
            <a:r>
              <a:rPr lang="en-US" dirty="0" smtClean="0">
                <a:hlinkClick r:id="rId2"/>
              </a:rPr>
              <a:t>Rachel.holmes@estrellamountain.edu</a:t>
            </a:r>
            <a:r>
              <a:rPr lang="en-US" dirty="0" smtClean="0"/>
              <a:t>  x58407 or </a:t>
            </a:r>
          </a:p>
          <a:p>
            <a:r>
              <a:rPr lang="en-US" dirty="0" smtClean="0"/>
              <a:t>Landis </a:t>
            </a:r>
            <a:r>
              <a:rPr lang="en-US" smtClean="0"/>
              <a:t>Elliott </a:t>
            </a:r>
            <a:r>
              <a:rPr lang="en-US" smtClean="0">
                <a:hlinkClick r:id="rId3"/>
              </a:rPr>
              <a:t>Landis.Elliott@estrellamountain.edu</a:t>
            </a:r>
            <a:r>
              <a:rPr lang="en-US" smtClean="0"/>
              <a:t> x58220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386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Ticket-in-the-door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you already know about SL, and what do you hope to take away from today’s session?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352" y="3746215"/>
            <a:ext cx="20955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74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Assessment Building in Service Learning  Faculty-Focused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600" b="1" dirty="0" smtClean="0"/>
              <a:t>This </a:t>
            </a:r>
            <a:r>
              <a:rPr lang="en-US" sz="3600" b="1" dirty="0"/>
              <a:t>workshop is specifically designed for Faculty, Staff, and Club Advisors and will provide a number of creative ideas for building the Final Reflection/Assignment that students are required to submit at the completion of SL projects.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76325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Learning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dirty="0" smtClean="0"/>
              <a:t>1.   Students are either assigned a project or they create a project of their own and submit a proposal.</a:t>
            </a:r>
          </a:p>
          <a:p>
            <a:pPr marL="0" indent="0">
              <a:buNone/>
            </a:pPr>
            <a:r>
              <a:rPr lang="en-US" sz="3200" dirty="0" smtClean="0"/>
              <a:t>2.   Students complete their required docs and begin the project.</a:t>
            </a:r>
          </a:p>
          <a:p>
            <a:pPr marL="0" indent="0">
              <a:buNone/>
            </a:pPr>
            <a:r>
              <a:rPr lang="en-US" sz="3200" dirty="0" smtClean="0"/>
              <a:t>3.  Assessment/final reflection takes place…this is the key to SL!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3057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Role of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 smtClean="0"/>
              <a:t>Critical for self-reflection to determine the value of the project to the student and to the beneficiary</a:t>
            </a:r>
          </a:p>
          <a:p>
            <a:r>
              <a:rPr lang="en-US" sz="2800" dirty="0" smtClean="0"/>
              <a:t>Creates a final picture of the outcome, what went well, what didn’t</a:t>
            </a:r>
          </a:p>
          <a:p>
            <a:r>
              <a:rPr lang="en-US" sz="2800" dirty="0" smtClean="0"/>
              <a:t>Connects the volunteer activity to student learning in a meaningful way to thereby enhance student knowledge/skills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4845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857" y="772732"/>
            <a:ext cx="9040968" cy="5003312"/>
          </a:xfrm>
        </p:spPr>
      </p:pic>
    </p:spTree>
    <p:extLst>
      <p:ext uri="{BB962C8B-B14F-4D97-AF65-F5344CB8AC3E}">
        <p14:creationId xmlns:p14="http://schemas.microsoft.com/office/powerpoint/2010/main" val="311495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 It 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your post it, write down at least 3 types of assessments that you feel could help students to reflect on their SL projects, the value of the project, their individual contribution and growth, etc.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Think/pair/share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92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6" y="386367"/>
            <a:ext cx="6736746" cy="4682420"/>
          </a:xfrm>
        </p:spPr>
      </p:pic>
    </p:spTree>
    <p:extLst>
      <p:ext uri="{BB962C8B-B14F-4D97-AF65-F5344CB8AC3E}">
        <p14:creationId xmlns:p14="http://schemas.microsoft.com/office/powerpoint/2010/main" val="243988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 Ideas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3 options provided by Center for SL (as examples)</a:t>
            </a:r>
          </a:p>
          <a:p>
            <a:r>
              <a:rPr lang="en-US" dirty="0" smtClean="0"/>
              <a:t>Written Assessments</a:t>
            </a:r>
          </a:p>
          <a:p>
            <a:pPr lvl="1"/>
            <a:r>
              <a:rPr lang="en-US" dirty="0" smtClean="0"/>
              <a:t>Journals, essay, short answer</a:t>
            </a:r>
          </a:p>
          <a:p>
            <a:r>
              <a:rPr lang="en-US" dirty="0" smtClean="0"/>
              <a:t>In-Class Presentations</a:t>
            </a:r>
          </a:p>
          <a:p>
            <a:r>
              <a:rPr lang="en-US" dirty="0" smtClean="0"/>
              <a:t>Video and Online Canvas Presentations</a:t>
            </a:r>
          </a:p>
          <a:p>
            <a:r>
              <a:rPr lang="en-US" dirty="0" smtClean="0"/>
              <a:t>Portfolio</a:t>
            </a:r>
          </a:p>
          <a:p>
            <a:r>
              <a:rPr lang="en-US" dirty="0" smtClean="0"/>
              <a:t>Whole-group or Small-group Discussion</a:t>
            </a:r>
          </a:p>
          <a:p>
            <a:r>
              <a:rPr lang="en-US" dirty="0" smtClean="0"/>
              <a:t>Large Poster (to be hung up, stay and stray, or presented)</a:t>
            </a:r>
          </a:p>
          <a:p>
            <a:r>
              <a:rPr lang="en-US" dirty="0" smtClean="0"/>
              <a:t>Additional Ideas…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5502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50</TotalTime>
  <Words>710</Words>
  <Application>Microsoft Office PowerPoint</Application>
  <PresentationFormat>Widescreen</PresentationFormat>
  <Paragraphs>72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Century Gothic</vt:lpstr>
      <vt:lpstr>Wingdings 3</vt:lpstr>
      <vt:lpstr>Ion Boardroom</vt:lpstr>
      <vt:lpstr>Assessment Building in Service Learning</vt:lpstr>
      <vt:lpstr>Ticket-in-the-door</vt:lpstr>
      <vt:lpstr>Assessment Building in Service Learning  Faculty-Focused </vt:lpstr>
      <vt:lpstr>Service Learning Overview</vt:lpstr>
      <vt:lpstr>The Role of Assessment</vt:lpstr>
      <vt:lpstr>PowerPoint Presentation</vt:lpstr>
      <vt:lpstr>Post It Notes</vt:lpstr>
      <vt:lpstr>Assessments</vt:lpstr>
      <vt:lpstr>Assessment Ideas</vt:lpstr>
      <vt:lpstr>Whole Class, Small group, or individual</vt:lpstr>
      <vt:lpstr>Examples of  Assessments- Holmes</vt:lpstr>
      <vt:lpstr>Christmas Gift Bags</vt:lpstr>
      <vt:lpstr>Ronald McDonald House Project </vt:lpstr>
      <vt:lpstr>Purpose of the Assessment</vt:lpstr>
      <vt:lpstr>Final Assessment/Evaluation for Center for SL and CE</vt:lpstr>
      <vt:lpstr>Ticket-out-the-door</vt:lpstr>
      <vt:lpstr>For Additional Support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building in Service learning</dc:title>
  <dc:creator>Rachel Holmes</dc:creator>
  <cp:lastModifiedBy>Landis Elliott</cp:lastModifiedBy>
  <cp:revision>9</cp:revision>
  <dcterms:created xsi:type="dcterms:W3CDTF">2015-08-03T05:37:18Z</dcterms:created>
  <dcterms:modified xsi:type="dcterms:W3CDTF">2015-08-12T18:25:09Z</dcterms:modified>
</cp:coreProperties>
</file>