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comments/comment1.xml" ContentType="application/vnd.openxmlformats-officedocument.presentationml.comments+xml"/>
  <Override PartName="/ppt/comments/comment2.xml" ContentType="application/vnd.openxmlformats-officedocument.presentationml.comment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6" r:id="rId2"/>
    <p:sldId id="257" r:id="rId3"/>
    <p:sldId id="277" r:id="rId4"/>
    <p:sldId id="258" r:id="rId5"/>
    <p:sldId id="259" r:id="rId6"/>
    <p:sldId id="274" r:id="rId7"/>
    <p:sldId id="260" r:id="rId8"/>
    <p:sldId id="261" r:id="rId9"/>
    <p:sldId id="262" r:id="rId10"/>
    <p:sldId id="263" r:id="rId11"/>
    <p:sldId id="264" r:id="rId12"/>
    <p:sldId id="275" r:id="rId13"/>
    <p:sldId id="265" r:id="rId14"/>
    <p:sldId id="266" r:id="rId15"/>
    <p:sldId id="273" r:id="rId16"/>
    <p:sldId id="276" r:id="rId17"/>
    <p:sldId id="269" r:id="rId18"/>
    <p:sldId id="270" r:id="rId19"/>
    <p:sldId id="271" r:id="rId20"/>
    <p:sldId id="278" r:id="rId21"/>
    <p:sldId id="272" r:id="rId2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Landis Elliott" initials="LE" lastIdx="2" clrIdx="0">
    <p:extLst>
      <p:ext uri="{19B8F6BF-5375-455C-9EA6-DF929625EA0E}">
        <p15:presenceInfo xmlns:p15="http://schemas.microsoft.com/office/powerpoint/2012/main" userId="S-1-5-21-725345543-1060284298-854245398-108077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4" d="100"/>
          <a:sy n="74" d="100"/>
        </p:scale>
        <p:origin x="57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commentAuthors" Target="commentAuthor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15-07-17T12:48:21.424" idx="1">
    <p:pos x="10" y="10"/>
    <p:text>In the agency packet we listed 3 types of SL.  I am good with either 2 or 3 just wanted to stay consistant.  Here were the 3, let me know what you like better:  There are 3 different ways students can engage in Service Learning at EMCC.
1.)	Individual/Club Placements: Students/Clubs are placed at any of EMCC’s approved agencies.  The student/club and agency will determine the goals of the service learning experience, number of hours and duration of the experience.
2.)	Class Projects: Faculty (or a group of student from a specific class) may choose a project for their class at an agency that fits the course focus. 
3.)	One-Day Events: A one-day experience for students and faculty.  This can be held on campus to benefit a specific agency/group of agencies or at the agency site.</p:text>
    <p:extLst>
      <p:ext uri="{C676402C-5697-4E1C-873F-D02D1690AC5C}">
        <p15:threadingInfo xmlns:p15="http://schemas.microsoft.com/office/powerpoint/2012/main" timeZoneBias="420"/>
      </p:ext>
    </p:extLst>
  </p:cm>
</p:cmLst>
</file>

<file path=ppt/comments/comment2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15-07-17T12:50:53.636" idx="2">
    <p:pos x="10" y="10"/>
    <p:text>Changed the name</p:text>
    <p:extLst>
      <p:ext uri="{C676402C-5697-4E1C-873F-D02D1690AC5C}">
        <p15:threadingInfo xmlns:p15="http://schemas.microsoft.com/office/powerpoint/2012/main" timeZoneBias="420"/>
      </p:ext>
    </p:extLst>
  </p:cm>
</p:cmLst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0" y="-2373"/>
            <a:ext cx="12192000" cy="6867027"/>
            <a:chOff x="0" y="-2373"/>
            <a:chExt cx="12192000" cy="6867027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2000"/>
                    <a:hueMod val="108000"/>
                    <a:satMod val="164000"/>
                    <a:lumMod val="69000"/>
                  </a:schemeClr>
                  <a:schemeClr val="dk2">
                    <a:tint val="96000"/>
                    <a:hueMod val="90000"/>
                    <a:satMod val="130000"/>
                    <a:lumMod val="134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Oval 10"/>
            <p:cNvSpPr/>
            <p:nvPr/>
          </p:nvSpPr>
          <p:spPr>
            <a:xfrm>
              <a:off x="322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1000"/>
                  </a:schemeClr>
                </a:gs>
                <a:gs pos="75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Oval 11"/>
            <p:cNvSpPr/>
            <p:nvPr/>
          </p:nvSpPr>
          <p:spPr>
            <a:xfrm>
              <a:off x="175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8000"/>
                  </a:schemeClr>
                </a:gs>
                <a:gs pos="72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7000"/>
                  </a:schemeClr>
                </a:gs>
                <a:gs pos="69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7999412" y="-2373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73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8609012" y="5874054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66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9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2099733"/>
            <a:ext cx="8825658" cy="2677648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 rot="5400000">
            <a:off x="10089390" y="1792223"/>
            <a:ext cx="990599" cy="304799"/>
          </a:xfrm>
        </p:spPr>
        <p:txBody>
          <a:bodyPr anchor="t"/>
          <a:lstStyle>
            <a:lvl1pPr algn="l">
              <a:defRPr b="0" i="0">
                <a:solidFill>
                  <a:schemeClr val="bg1"/>
                </a:solidFill>
              </a:defRPr>
            </a:lvl1pPr>
          </a:lstStyle>
          <a:p>
            <a:fld id="{4DB855A0-E29A-432C-89D6-D65DCD116BEF}" type="datetimeFigureOut">
              <a:rPr lang="en-US" smtClean="0"/>
              <a:t>8/2/2015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 rot="5400000">
            <a:off x="8959592" y="3226820"/>
            <a:ext cx="3859795" cy="304801"/>
          </a:xfrm>
        </p:spPr>
        <p:txBody>
          <a:bodyPr/>
          <a:lstStyle>
            <a:lvl1pPr>
              <a:defRPr b="0" i="0"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351008" y="292608"/>
            <a:ext cx="838199" cy="767687"/>
          </a:xfrm>
        </p:spPr>
        <p:txBody>
          <a:bodyPr/>
          <a:lstStyle>
            <a:lvl1pPr>
              <a:defRPr sz="2800" b="0" i="0">
                <a:latin typeface="+mj-lt"/>
              </a:defRPr>
            </a:lvl1pPr>
          </a:lstStyle>
          <a:p>
            <a:fld id="{BEB9C09F-5819-409B-9028-ED34ABB314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677245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/>
          <p:cNvGrpSpPr/>
          <p:nvPr/>
        </p:nvGrpSpPr>
        <p:grpSpPr>
          <a:xfrm>
            <a:off x="0" y="-2373"/>
            <a:ext cx="12192000" cy="6867027"/>
            <a:chOff x="0" y="-2373"/>
            <a:chExt cx="12192000" cy="6867027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2000"/>
                    <a:hueMod val="108000"/>
                    <a:satMod val="164000"/>
                    <a:lumMod val="69000"/>
                  </a:schemeClr>
                  <a:schemeClr val="dk2">
                    <a:tint val="96000"/>
                    <a:hueMod val="90000"/>
                    <a:satMod val="130000"/>
                    <a:lumMod val="134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322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1000"/>
                  </a:schemeClr>
                </a:gs>
                <a:gs pos="75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175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8000"/>
                  </a:schemeClr>
                </a:gs>
                <a:gs pos="72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7000"/>
                  </a:schemeClr>
                </a:gs>
                <a:gs pos="69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7999412" y="-2373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73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74054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66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8" name="Freeform 5"/>
            <p:cNvSpPr/>
            <p:nvPr/>
          </p:nvSpPr>
          <p:spPr bwMode="gray">
            <a:xfrm rot="10371525">
              <a:off x="263767" y="443825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9" name="Freeform 5"/>
            <p:cNvSpPr/>
            <p:nvPr/>
          </p:nvSpPr>
          <p:spPr bwMode="gray">
            <a:xfrm rot="10800000">
              <a:off x="459506" y="321130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966674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429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6" y="553666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>
                <a:solidFill>
                  <a:schemeClr val="accent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B855A0-E29A-432C-89D6-D65DCD116BEF}" type="datetimeFigureOut">
              <a:rPr lang="en-US" smtClean="0"/>
              <a:t>8/2/2015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B9C09F-5819-409B-9028-ED34ABB314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60395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1"/>
          <p:cNvGrpSpPr/>
          <p:nvPr/>
        </p:nvGrpSpPr>
        <p:grpSpPr>
          <a:xfrm>
            <a:off x="0" y="-2373"/>
            <a:ext cx="12192000" cy="6867027"/>
            <a:chOff x="0" y="-2373"/>
            <a:chExt cx="12192000" cy="6867027"/>
          </a:xfrm>
        </p:grpSpPr>
        <p:sp>
          <p:nvSpPr>
            <p:cNvPr id="10" name="Rectangle 9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2000"/>
                    <a:hueMod val="108000"/>
                    <a:satMod val="164000"/>
                    <a:lumMod val="69000"/>
                  </a:schemeClr>
                  <a:schemeClr val="dk2">
                    <a:tint val="96000"/>
                    <a:hueMod val="90000"/>
                    <a:satMod val="130000"/>
                    <a:lumMod val="134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322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1000"/>
                  </a:schemeClr>
                </a:gs>
                <a:gs pos="75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175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8000"/>
                  </a:schemeClr>
                </a:gs>
                <a:gs pos="72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7000"/>
                  </a:schemeClr>
                </a:gs>
                <a:gs pos="69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7999412" y="-2373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73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74054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66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9" name="Freeform 5"/>
            <p:cNvSpPr/>
            <p:nvPr/>
          </p:nvSpPr>
          <p:spPr bwMode="gray">
            <a:xfrm rot="21010068">
              <a:off x="8490951" y="271487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7" name="Freeform 5"/>
            <p:cNvSpPr/>
            <p:nvPr/>
          </p:nvSpPr>
          <p:spPr bwMode="gray">
            <a:xfrm>
              <a:off x="455612" y="2801319"/>
              <a:ext cx="11277600" cy="3602637"/>
            </a:xfrm>
            <a:custGeom>
              <a:avLst/>
              <a:gdLst/>
              <a:ahLst/>
              <a:cxnLst/>
              <a:rect l="l" t="t" r="r" b="b"/>
              <a:pathLst>
                <a:path w="10000" h="7946">
                  <a:moveTo>
                    <a:pt x="0" y="0"/>
                  </a:moveTo>
                  <a:lnTo>
                    <a:pt x="0" y="7945"/>
                  </a:lnTo>
                  <a:lnTo>
                    <a:pt x="10000" y="7946"/>
                  </a:lnTo>
                  <a:lnTo>
                    <a:pt x="10000" y="4"/>
                  </a:lnTo>
                  <a:lnTo>
                    <a:pt x="10000" y="4"/>
                  </a:lnTo>
                  <a:lnTo>
                    <a:pt x="9773" y="91"/>
                  </a:lnTo>
                  <a:lnTo>
                    <a:pt x="9547" y="175"/>
                  </a:lnTo>
                  <a:lnTo>
                    <a:pt x="9320" y="256"/>
                  </a:lnTo>
                  <a:lnTo>
                    <a:pt x="9092" y="326"/>
                  </a:lnTo>
                  <a:lnTo>
                    <a:pt x="8865" y="396"/>
                  </a:lnTo>
                  <a:lnTo>
                    <a:pt x="8637" y="462"/>
                  </a:lnTo>
                  <a:lnTo>
                    <a:pt x="8412" y="518"/>
                  </a:lnTo>
                  <a:lnTo>
                    <a:pt x="8184" y="571"/>
                  </a:lnTo>
                  <a:lnTo>
                    <a:pt x="7957" y="620"/>
                  </a:lnTo>
                  <a:lnTo>
                    <a:pt x="7734" y="662"/>
                  </a:lnTo>
                  <a:lnTo>
                    <a:pt x="7508" y="704"/>
                  </a:lnTo>
                  <a:lnTo>
                    <a:pt x="7285" y="739"/>
                  </a:lnTo>
                  <a:lnTo>
                    <a:pt x="7062" y="767"/>
                  </a:lnTo>
                  <a:lnTo>
                    <a:pt x="6840" y="795"/>
                  </a:lnTo>
                  <a:lnTo>
                    <a:pt x="6620" y="819"/>
                  </a:lnTo>
                  <a:lnTo>
                    <a:pt x="6402" y="837"/>
                  </a:lnTo>
                  <a:lnTo>
                    <a:pt x="6184" y="851"/>
                  </a:lnTo>
                  <a:lnTo>
                    <a:pt x="5968" y="865"/>
                  </a:lnTo>
                  <a:lnTo>
                    <a:pt x="5755" y="872"/>
                  </a:lnTo>
                  <a:lnTo>
                    <a:pt x="5542" y="879"/>
                  </a:lnTo>
                  <a:lnTo>
                    <a:pt x="5332" y="882"/>
                  </a:lnTo>
                  <a:lnTo>
                    <a:pt x="5124" y="879"/>
                  </a:lnTo>
                  <a:lnTo>
                    <a:pt x="4918" y="879"/>
                  </a:lnTo>
                  <a:lnTo>
                    <a:pt x="4714" y="872"/>
                  </a:lnTo>
                  <a:lnTo>
                    <a:pt x="4514" y="861"/>
                  </a:lnTo>
                  <a:lnTo>
                    <a:pt x="4316" y="851"/>
                  </a:lnTo>
                  <a:lnTo>
                    <a:pt x="4122" y="840"/>
                  </a:lnTo>
                  <a:lnTo>
                    <a:pt x="3929" y="823"/>
                  </a:lnTo>
                  <a:lnTo>
                    <a:pt x="3739" y="805"/>
                  </a:lnTo>
                  <a:lnTo>
                    <a:pt x="3553" y="788"/>
                  </a:lnTo>
                  <a:lnTo>
                    <a:pt x="3190" y="742"/>
                  </a:lnTo>
                  <a:lnTo>
                    <a:pt x="2842" y="693"/>
                  </a:lnTo>
                  <a:lnTo>
                    <a:pt x="2508" y="641"/>
                  </a:lnTo>
                  <a:lnTo>
                    <a:pt x="2192" y="585"/>
                  </a:lnTo>
                  <a:lnTo>
                    <a:pt x="1890" y="525"/>
                  </a:lnTo>
                  <a:lnTo>
                    <a:pt x="1610" y="462"/>
                  </a:lnTo>
                  <a:lnTo>
                    <a:pt x="1347" y="399"/>
                  </a:lnTo>
                  <a:lnTo>
                    <a:pt x="1105" y="336"/>
                  </a:lnTo>
                  <a:lnTo>
                    <a:pt x="883" y="277"/>
                  </a:lnTo>
                  <a:lnTo>
                    <a:pt x="686" y="221"/>
                  </a:lnTo>
                  <a:lnTo>
                    <a:pt x="508" y="168"/>
                  </a:lnTo>
                  <a:lnTo>
                    <a:pt x="358" y="123"/>
                  </a:lnTo>
                  <a:lnTo>
                    <a:pt x="232" y="81"/>
                  </a:lnTo>
                  <a:lnTo>
                    <a:pt x="59" y="21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1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063416"/>
            <a:ext cx="8825659" cy="1379755"/>
          </a:xfrm>
        </p:spPr>
        <p:txBody>
          <a:bodyPr/>
          <a:lstStyle>
            <a:lvl1pPr>
              <a:defRPr sz="4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543300"/>
            <a:ext cx="8825659" cy="24765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B855A0-E29A-432C-89D6-D65DCD116BEF}" type="datetimeFigureOut">
              <a:rPr lang="en-US" smtClean="0"/>
              <a:t>8/2/2015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B9C09F-5819-409B-9028-ED34ABB314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069830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2373"/>
            <a:ext cx="12192000" cy="6867027"/>
            <a:chOff x="0" y="-2373"/>
            <a:chExt cx="12192000" cy="6867027"/>
          </a:xfrm>
        </p:grpSpPr>
        <p:sp>
          <p:nvSpPr>
            <p:cNvPr id="15" name="Rectangle 14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2000"/>
                    <a:hueMod val="108000"/>
                    <a:satMod val="164000"/>
                    <a:lumMod val="69000"/>
                  </a:schemeClr>
                  <a:schemeClr val="dk2">
                    <a:tint val="96000"/>
                    <a:hueMod val="90000"/>
                    <a:satMod val="130000"/>
                    <a:lumMod val="134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322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1000"/>
                  </a:schemeClr>
                </a:gs>
                <a:gs pos="75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175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8000"/>
                  </a:schemeClr>
                </a:gs>
                <a:gs pos="72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7000"/>
                  </a:schemeClr>
                </a:gs>
                <a:gs pos="69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7999412" y="-2373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73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8609012" y="5874054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66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Freeform 5"/>
            <p:cNvSpPr/>
            <p:nvPr/>
          </p:nvSpPr>
          <p:spPr bwMode="gray">
            <a:xfrm rot="21010068">
              <a:off x="8490951" y="41851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24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6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13" name="TextBox 12"/>
          <p:cNvSpPr txBox="1"/>
          <p:nvPr/>
        </p:nvSpPr>
        <p:spPr>
          <a:xfrm>
            <a:off x="9719438" y="2631815"/>
            <a:ext cx="80191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en-US" sz="9600" dirty="0"/>
              <a:t>”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98295" y="591093"/>
            <a:ext cx="80191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en-US" sz="9600" dirty="0"/>
              <a:t>“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81878" y="980517"/>
            <a:ext cx="8453906" cy="2698249"/>
          </a:xfrm>
        </p:spPr>
        <p:txBody>
          <a:bodyPr/>
          <a:lstStyle>
            <a:lvl1pPr>
              <a:defRPr sz="4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 bwMode="gray">
          <a:xfrm>
            <a:off x="1945945" y="3678766"/>
            <a:ext cx="7725772" cy="34217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/>
                </a:solidFill>
                <a:latin typeface="+mn-lt"/>
                <a:ea typeface="+mn-ea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B855A0-E29A-432C-89D6-D65DCD116BEF}" type="datetimeFigureOut">
              <a:rPr lang="en-US" smtClean="0"/>
              <a:t>8/2/2015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2" name="Rectangle 31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B9C09F-5819-409B-9028-ED34ABB314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110993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/>
          <p:cNvGrpSpPr/>
          <p:nvPr/>
        </p:nvGrpSpPr>
        <p:grpSpPr>
          <a:xfrm>
            <a:off x="0" y="-2373"/>
            <a:ext cx="12192000" cy="6867027"/>
            <a:chOff x="0" y="-2373"/>
            <a:chExt cx="12192000" cy="6867027"/>
          </a:xfrm>
        </p:grpSpPr>
        <p:sp>
          <p:nvSpPr>
            <p:cNvPr id="10" name="Rectangle 9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2000"/>
                    <a:hueMod val="108000"/>
                    <a:satMod val="164000"/>
                    <a:lumMod val="69000"/>
                  </a:schemeClr>
                  <a:schemeClr val="dk2">
                    <a:tint val="96000"/>
                    <a:hueMod val="90000"/>
                    <a:satMod val="130000"/>
                    <a:lumMod val="134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322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1000"/>
                  </a:schemeClr>
                </a:gs>
                <a:gs pos="75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175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8000"/>
                  </a:schemeClr>
                </a:gs>
                <a:gs pos="72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7000"/>
                  </a:schemeClr>
                </a:gs>
                <a:gs pos="69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7999412" y="-2373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73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8609012" y="5874054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66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" name="Freeform 5"/>
            <p:cNvSpPr/>
            <p:nvPr/>
          </p:nvSpPr>
          <p:spPr bwMode="gray">
            <a:xfrm rot="21010068">
              <a:off x="8490951" y="4193583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8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1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2370667"/>
            <a:ext cx="8825660" cy="1822514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5033068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B855A0-E29A-432C-89D6-D65DCD116BEF}" type="datetimeFigureOut">
              <a:rPr lang="en-US" smtClean="0"/>
              <a:t>8/2/2015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B9C09F-5819-409B-9028-ED34ABB314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431816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17299"/>
            <a:ext cx="312916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1154954" y="3193561"/>
            <a:ext cx="3129168" cy="283349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12721" y="2603502"/>
            <a:ext cx="314538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12721" y="3193561"/>
            <a:ext cx="3145380" cy="2833495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86700" y="2617299"/>
            <a:ext cx="3161029" cy="576261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86700" y="3193561"/>
            <a:ext cx="3164719" cy="28334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cxnSp>
        <p:nvCxnSpPr>
          <p:cNvPr id="22" name="Straight Connector 21"/>
          <p:cNvCxnSpPr/>
          <p:nvPr/>
        </p:nvCxnSpPr>
        <p:spPr>
          <a:xfrm>
            <a:off x="440397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1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>
            <a:off x="777240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1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B855A0-E29A-432C-89D6-D65DCD116BEF}" type="datetimeFigureOut">
              <a:rPr lang="en-US" smtClean="0"/>
              <a:t>8/2/2015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B9C09F-5819-409B-9028-ED34ABB314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329246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2" y="4532845"/>
            <a:ext cx="30504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334552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1154953" y="5109107"/>
            <a:ext cx="3050437" cy="91794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72537" y="4532846"/>
            <a:ext cx="3046766" cy="651156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748463" y="2603500"/>
            <a:ext cx="2691241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4568865" y="5184002"/>
            <a:ext cx="3050438" cy="84305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83434" y="4532847"/>
            <a:ext cx="3050438" cy="651154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163031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83434" y="5184001"/>
            <a:ext cx="3050437" cy="843054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4388153" y="2603500"/>
            <a:ext cx="0" cy="3517594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7801905" y="2603500"/>
            <a:ext cx="0" cy="34925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B855A0-E29A-432C-89D6-D65DCD116BEF}" type="datetimeFigureOut">
              <a:rPr lang="en-US" smtClean="0"/>
              <a:t>8/2/2015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B9C09F-5819-409B-9028-ED34ABB314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242467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973668"/>
            <a:ext cx="8825660" cy="70696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B855A0-E29A-432C-89D6-D65DCD116BEF}" type="datetimeFigureOut">
              <a:rPr lang="en-US" smtClean="0"/>
              <a:t>8/2/2015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B9C09F-5819-409B-9028-ED34ABB314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389331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/>
          <p:cNvGrpSpPr/>
          <p:nvPr/>
        </p:nvGrpSpPr>
        <p:grpSpPr>
          <a:xfrm>
            <a:off x="0" y="-2373"/>
            <a:ext cx="12192000" cy="6867027"/>
            <a:chOff x="0" y="-2373"/>
            <a:chExt cx="12192000" cy="6867027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2000"/>
                    <a:hueMod val="108000"/>
                    <a:satMod val="164000"/>
                    <a:lumMod val="69000"/>
                  </a:schemeClr>
                  <a:schemeClr val="dk2">
                    <a:tint val="96000"/>
                    <a:hueMod val="90000"/>
                    <a:satMod val="130000"/>
                    <a:lumMod val="134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322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1000"/>
                  </a:schemeClr>
                </a:gs>
                <a:gs pos="75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175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8000"/>
                  </a:schemeClr>
                </a:gs>
                <a:gs pos="72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7000"/>
                  </a:schemeClr>
                </a:gs>
                <a:gs pos="69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7999412" y="-2373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73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74054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66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" name="Freeform 5"/>
            <p:cNvSpPr/>
            <p:nvPr/>
          </p:nvSpPr>
          <p:spPr bwMode="gray">
            <a:xfrm rot="5101749">
              <a:off x="6294738" y="457773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8" name="Rectangle 7"/>
            <p:cNvSpPr/>
            <p:nvPr/>
          </p:nvSpPr>
          <p:spPr>
            <a:xfrm>
              <a:off x="414867" y="402165"/>
              <a:ext cx="6510866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9" name="Freeform 5"/>
            <p:cNvSpPr/>
            <p:nvPr/>
          </p:nvSpPr>
          <p:spPr bwMode="gray">
            <a:xfrm rot="5400000">
              <a:off x="44492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576756" y="1278468"/>
            <a:ext cx="1413933" cy="4748589"/>
          </a:xfrm>
        </p:spPr>
        <p:txBody>
          <a:bodyPr vert="eaVert" anchor="b" anchorCtr="0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1278468"/>
            <a:ext cx="6247546" cy="474859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B855A0-E29A-432C-89D6-D65DCD116BEF}" type="datetimeFigureOut">
              <a:rPr lang="en-US" smtClean="0"/>
              <a:t>8/2/2015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B9C09F-5819-409B-9028-ED34ABB314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3608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B855A0-E29A-432C-89D6-D65DCD116BEF}" type="datetimeFigureOut">
              <a:rPr lang="en-US" smtClean="0"/>
              <a:t>8/2/2015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B9C09F-5819-409B-9028-ED34ABB314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64774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oup 12"/>
          <p:cNvGrpSpPr/>
          <p:nvPr/>
        </p:nvGrpSpPr>
        <p:grpSpPr>
          <a:xfrm>
            <a:off x="0" y="-2373"/>
            <a:ext cx="12192000" cy="6867027"/>
            <a:chOff x="0" y="-2373"/>
            <a:chExt cx="12192000" cy="6867027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2000"/>
                    <a:hueMod val="108000"/>
                    <a:satMod val="164000"/>
                    <a:lumMod val="69000"/>
                  </a:schemeClr>
                  <a:schemeClr val="dk2">
                    <a:tint val="96000"/>
                    <a:hueMod val="90000"/>
                    <a:satMod val="130000"/>
                    <a:lumMod val="134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322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1000"/>
                  </a:schemeClr>
                </a:gs>
                <a:gs pos="75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175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8000"/>
                  </a:schemeClr>
                </a:gs>
                <a:gs pos="72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7000"/>
                  </a:schemeClr>
                </a:gs>
                <a:gs pos="69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7999412" y="-2373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73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74054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66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" name="Rectangle 6"/>
            <p:cNvSpPr/>
            <p:nvPr/>
          </p:nvSpPr>
          <p:spPr>
            <a:xfrm>
              <a:off x="7289800" y="402165"/>
              <a:ext cx="44788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9" name="Freeform 5"/>
            <p:cNvSpPr/>
            <p:nvPr/>
          </p:nvSpPr>
          <p:spPr bwMode="gray">
            <a:xfrm rot="15922489">
              <a:off x="4698352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8" name="Freeform 5"/>
            <p:cNvSpPr/>
            <p:nvPr/>
          </p:nvSpPr>
          <p:spPr bwMode="gray">
            <a:xfrm rot="16200000">
              <a:off x="3787244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677645"/>
            <a:ext cx="4351023" cy="2283824"/>
          </a:xfrm>
        </p:spPr>
        <p:txBody>
          <a:bodyPr anchor="ctr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95558" y="2677644"/>
            <a:ext cx="3755379" cy="2283823"/>
          </a:xfrm>
        </p:spPr>
        <p:txBody>
          <a:bodyPr anchor="ctr"/>
          <a:lstStyle>
            <a:lvl1pPr marL="0" indent="0" algn="l">
              <a:buNone/>
              <a:defRPr sz="2000" cap="all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B855A0-E29A-432C-89D6-D65DCD116BEF}" type="datetimeFigureOut">
              <a:rPr lang="en-US" smtClean="0"/>
              <a:t>8/2/2015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5" name="Rectangle 14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B9C09F-5819-409B-9028-ED34ABB314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75556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54954" y="2603500"/>
            <a:ext cx="4825158" cy="3416301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08712" y="2603500"/>
            <a:ext cx="4825159" cy="3416300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B855A0-E29A-432C-89D6-D65DCD116BEF}" type="datetimeFigureOut">
              <a:rPr lang="en-US" smtClean="0"/>
              <a:t>8/2/2015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B9C09F-5819-409B-9028-ED34ABB314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10131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0"/>
            <a:ext cx="4825157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4954" y="3179762"/>
            <a:ext cx="4825158" cy="2840039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08712" y="2603500"/>
            <a:ext cx="482515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08710" y="3179762"/>
            <a:ext cx="4825159" cy="2840039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B855A0-E29A-432C-89D6-D65DCD116BEF}" type="datetimeFigureOut">
              <a:rPr lang="en-US" smtClean="0"/>
              <a:t>8/2/2015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B9C09F-5819-409B-9028-ED34ABB314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72195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B855A0-E29A-432C-89D6-D65DCD116BEF}" type="datetimeFigureOut">
              <a:rPr lang="en-US" smtClean="0"/>
              <a:t>8/2/2015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B9C09F-5819-409B-9028-ED34ABB314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58771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B855A0-E29A-432C-89D6-D65DCD116BEF}" type="datetimeFigureOut">
              <a:rPr lang="en-US" smtClean="0"/>
              <a:t>8/2/2015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B9C09F-5819-409B-9028-ED34ABB314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82670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/>
          <p:cNvGrpSpPr/>
          <p:nvPr/>
        </p:nvGrpSpPr>
        <p:grpSpPr>
          <a:xfrm>
            <a:off x="0" y="-2373"/>
            <a:ext cx="12192000" cy="6867027"/>
            <a:chOff x="0" y="-2373"/>
            <a:chExt cx="12192000" cy="6867027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2000"/>
                    <a:hueMod val="108000"/>
                    <a:satMod val="164000"/>
                    <a:lumMod val="69000"/>
                  </a:schemeClr>
                  <a:schemeClr val="dk2">
                    <a:tint val="96000"/>
                    <a:hueMod val="90000"/>
                    <a:satMod val="130000"/>
                    <a:lumMod val="134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322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1000"/>
                  </a:schemeClr>
                </a:gs>
                <a:gs pos="75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175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8000"/>
                  </a:schemeClr>
                </a:gs>
                <a:gs pos="72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7000"/>
                  </a:schemeClr>
                </a:gs>
                <a:gs pos="69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7999412" y="-2373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73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5874054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66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8" name="Rectangle 7"/>
            <p:cNvSpPr/>
            <p:nvPr/>
          </p:nvSpPr>
          <p:spPr>
            <a:xfrm>
              <a:off x="5713412" y="402165"/>
              <a:ext cx="6055253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Freeform 5"/>
            <p:cNvSpPr/>
            <p:nvPr/>
          </p:nvSpPr>
          <p:spPr bwMode="gray">
            <a:xfrm rot="15922489">
              <a:off x="3140485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9" name="Freeform 5"/>
            <p:cNvSpPr/>
            <p:nvPr/>
          </p:nvSpPr>
          <p:spPr bwMode="gray">
            <a:xfrm rot="16200000">
              <a:off x="2229377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3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295400"/>
            <a:ext cx="2793159" cy="16002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81146" y="1447800"/>
            <a:ext cx="5190065" cy="4572000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5" y="2895600"/>
            <a:ext cx="2793158" cy="3129279"/>
          </a:xfrm>
        </p:spPr>
        <p:txBody>
          <a:bodyPr/>
          <a:lstStyle>
            <a:lvl1pPr marL="0" indent="0">
              <a:buNone/>
              <a:defRPr sz="1400">
                <a:solidFill>
                  <a:schemeClr val="accent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B855A0-E29A-432C-89D6-D65DCD116BEF}" type="datetimeFigureOut">
              <a:rPr lang="en-US" smtClean="0"/>
              <a:t>8/2/2015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5" name="Rectangle 14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B9C09F-5819-409B-9028-ED34ABB314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83230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Group 19"/>
          <p:cNvGrpSpPr/>
          <p:nvPr/>
        </p:nvGrpSpPr>
        <p:grpSpPr>
          <a:xfrm>
            <a:off x="0" y="-2373"/>
            <a:ext cx="12192000" cy="6867027"/>
            <a:chOff x="0" y="-2373"/>
            <a:chExt cx="12192000" cy="6867027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2000"/>
                    <a:hueMod val="108000"/>
                    <a:satMod val="164000"/>
                    <a:lumMod val="69000"/>
                  </a:schemeClr>
                  <a:schemeClr val="dk2">
                    <a:tint val="96000"/>
                    <a:hueMod val="90000"/>
                    <a:satMod val="130000"/>
                    <a:lumMod val="134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322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1000"/>
                  </a:schemeClr>
                </a:gs>
                <a:gs pos="75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175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8000"/>
                  </a:schemeClr>
                </a:gs>
                <a:gs pos="72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7000"/>
                  </a:schemeClr>
                </a:gs>
                <a:gs pos="69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7999412" y="-2373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73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74054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66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8" name="Rectangle 7"/>
            <p:cNvSpPr/>
            <p:nvPr/>
          </p:nvSpPr>
          <p:spPr>
            <a:xfrm>
              <a:off x="6172200" y="402165"/>
              <a:ext cx="55964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9" name="Freeform 5"/>
            <p:cNvSpPr/>
            <p:nvPr/>
          </p:nvSpPr>
          <p:spPr bwMode="gray">
            <a:xfrm rot="16200000">
              <a:off x="32954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0" name="Freeform 5"/>
            <p:cNvSpPr/>
            <p:nvPr/>
          </p:nvSpPr>
          <p:spPr bwMode="gray">
            <a:xfrm rot="15922489">
              <a:off x="4203594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3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693332"/>
            <a:ext cx="3860260" cy="173566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547870" y="1143000"/>
            <a:ext cx="3227193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5" y="3657600"/>
            <a:ext cx="3859212" cy="1371600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accent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B855A0-E29A-432C-89D6-D65DCD116BEF}" type="datetimeFigureOut">
              <a:rPr lang="en-US" smtClean="0"/>
              <a:t>8/2/2015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B9C09F-5819-409B-9028-ED34ABB314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14505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jpe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-2373"/>
            <a:ext cx="12192000" cy="6867027"/>
            <a:chOff x="0" y="-2373"/>
            <a:chExt cx="12192000" cy="6867027"/>
          </a:xfrm>
        </p:grpSpPr>
        <p:sp>
          <p:nvSpPr>
            <p:cNvPr id="26" name="Rectangle 25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19">
                <a:duotone>
                  <a:schemeClr val="dk2">
                    <a:shade val="62000"/>
                    <a:hueMod val="108000"/>
                    <a:satMod val="164000"/>
                    <a:lumMod val="69000"/>
                  </a:schemeClr>
                  <a:schemeClr val="dk2">
                    <a:tint val="96000"/>
                    <a:hueMod val="90000"/>
                    <a:satMod val="130000"/>
                    <a:lumMod val="134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322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1000"/>
                  </a:schemeClr>
                </a:gs>
                <a:gs pos="75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175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8000"/>
                  </a:schemeClr>
                </a:gs>
                <a:gs pos="72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7000"/>
                  </a:schemeClr>
                </a:gs>
                <a:gs pos="69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7999412" y="-2373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73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74054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66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Freeform 5"/>
            <p:cNvSpPr/>
            <p:nvPr/>
          </p:nvSpPr>
          <p:spPr bwMode="gray">
            <a:xfrm rot="21010068">
              <a:off x="8490951" y="17975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20" name="Freeform 5"/>
            <p:cNvSpPr/>
            <p:nvPr/>
          </p:nvSpPr>
          <p:spPr bwMode="gray">
            <a:xfrm>
              <a:off x="459506" y="1866405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21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gray">
          <a:xfrm>
            <a:off x="1154953" y="973668"/>
            <a:ext cx="8761413" cy="7069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2603500"/>
            <a:ext cx="8761412" cy="34163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650938" y="639406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1" i="0">
                <a:solidFill>
                  <a:schemeClr val="accent1"/>
                </a:solidFill>
              </a:defRPr>
            </a:lvl1pPr>
          </a:lstStyle>
          <a:p>
            <a:fld id="{4DB855A0-E29A-432C-89D6-D65DCD116BEF}" type="datetimeFigureOut">
              <a:rPr lang="en-US" smtClean="0"/>
              <a:t>8/2/2015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28358" y="6391838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000" b="1" i="0">
                <a:solidFill>
                  <a:schemeClr val="accent1"/>
                </a:solidFill>
                <a:latin typeface="+mn-lt"/>
              </a:defRPr>
            </a:lvl1pPr>
          </a:lstStyle>
          <a:p>
            <a:endParaRPr lang="en-US"/>
          </a:p>
        </p:txBody>
      </p:sp>
      <p:sp>
        <p:nvSpPr>
          <p:cNvPr id="22" name="Rectangle 21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bg1"/>
                </a:solidFill>
                <a:latin typeface="+mn-lt"/>
              </a:defRPr>
            </a:lvl1pPr>
          </a:lstStyle>
          <a:p>
            <a:fld id="{BEB9C09F-5819-409B-9028-ED34ABB314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98235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  <p:sldLayoutId id="2147483708" r:id="rId12"/>
    <p:sldLayoutId id="2147483709" r:id="rId13"/>
    <p:sldLayoutId id="2147483710" r:id="rId14"/>
    <p:sldLayoutId id="2147483711" r:id="rId15"/>
    <p:sldLayoutId id="2147483712" r:id="rId16"/>
    <p:sldLayoutId id="2147483713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b="0" i="0" kern="1200">
          <a:solidFill>
            <a:schemeClr val="bg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comments" Target="../comments/comment1.xml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jpe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comments" Target="../comments/comment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The Basics of Service Learning </a:t>
            </a:r>
            <a:br>
              <a:rPr lang="en-US" dirty="0" smtClean="0"/>
            </a:br>
            <a:r>
              <a:rPr lang="en-US" dirty="0" smtClean="0"/>
              <a:t>CTL Presentation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dirty="0" smtClean="0"/>
              <a:t>Rachel Holmes, M.Ed.</a:t>
            </a:r>
          </a:p>
          <a:p>
            <a:r>
              <a:rPr lang="en-US" dirty="0" smtClean="0"/>
              <a:t>Faculty Service Learning Coordinator</a:t>
            </a:r>
          </a:p>
          <a:p>
            <a:r>
              <a:rPr lang="en-US" dirty="0" smtClean="0"/>
              <a:t>EMCC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9209528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Key Component 3:  Reciprocity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Service Learning makes it possible for the student to both give and to receive!</a:t>
            </a:r>
          </a:p>
          <a:p>
            <a:endParaRPr lang="en-US" dirty="0"/>
          </a:p>
          <a:p>
            <a:pPr marL="0" indent="0">
              <a:buNone/>
            </a:pPr>
            <a:r>
              <a:rPr lang="en-US" dirty="0" smtClean="0"/>
              <a:t>t/p/s</a:t>
            </a:r>
          </a:p>
          <a:p>
            <a:pPr marL="0" indent="0">
              <a:buNone/>
            </a:pPr>
            <a:r>
              <a:rPr lang="en-US" dirty="0" smtClean="0"/>
              <a:t>Imagine that </a:t>
            </a:r>
            <a:r>
              <a:rPr lang="en-US" dirty="0" smtClean="0"/>
              <a:t>you are </a:t>
            </a:r>
            <a:r>
              <a:rPr lang="en-US" dirty="0" smtClean="0"/>
              <a:t>volunteering in the local domestic violence shelter or the local food bank.  What </a:t>
            </a:r>
            <a:r>
              <a:rPr lang="en-US" dirty="0" smtClean="0"/>
              <a:t>would you </a:t>
            </a:r>
            <a:r>
              <a:rPr lang="en-US" dirty="0" smtClean="0"/>
              <a:t>‘receive’ from this experience?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97025" y="4629916"/>
            <a:ext cx="2184221" cy="23127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670856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Component 4: Critical Thinking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Service Learning allows the students to learn, volunteer, and work on a project that can and should facilitate reflective and analytical thinking.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88211" y="3335628"/>
            <a:ext cx="8615578" cy="35223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948761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4552" y="566670"/>
            <a:ext cx="9259910" cy="5173730"/>
          </a:xfrm>
        </p:spPr>
      </p:pic>
    </p:spTree>
    <p:extLst>
      <p:ext uri="{BB962C8B-B14F-4D97-AF65-F5344CB8AC3E}">
        <p14:creationId xmlns:p14="http://schemas.microsoft.com/office/powerpoint/2010/main" val="39617510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Two Avenues of SL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Faculty-Directed Service Learning</a:t>
            </a:r>
          </a:p>
          <a:p>
            <a:pPr marL="514350" indent="-514350">
              <a:buAutoNum type="arabicPeriod"/>
            </a:pPr>
            <a:r>
              <a:rPr lang="en-US" dirty="0" smtClean="0"/>
              <a:t>Instructor either assigns a specific project OR</a:t>
            </a:r>
          </a:p>
          <a:p>
            <a:pPr marL="514350" indent="-514350">
              <a:buAutoNum type="arabicPeriod"/>
            </a:pPr>
            <a:r>
              <a:rPr lang="en-US" dirty="0" smtClean="0"/>
              <a:t>Instructor provides a list of projects to choose from</a:t>
            </a:r>
          </a:p>
          <a:p>
            <a:pPr marL="514350" indent="-514350">
              <a:buAutoNum type="arabicPeriod"/>
            </a:pPr>
            <a:r>
              <a:rPr lang="en-US" dirty="0" smtClean="0"/>
              <a:t>Instructor oversees the student and project to ensure students are making progress and meeting academic requirements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1313" y="4528175"/>
            <a:ext cx="3537397" cy="21314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051652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Two Avenues for Service Learning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Student-Directed Service Learning</a:t>
            </a:r>
          </a:p>
          <a:p>
            <a:r>
              <a:rPr lang="en-US" dirty="0" smtClean="0"/>
              <a:t>The students do the research to </a:t>
            </a:r>
          </a:p>
          <a:p>
            <a:pPr marL="0" indent="0">
              <a:buNone/>
            </a:pPr>
            <a:r>
              <a:rPr lang="en-US" dirty="0"/>
              <a:t>	</a:t>
            </a:r>
            <a:r>
              <a:rPr lang="en-US" dirty="0" smtClean="0"/>
              <a:t>identify a community need</a:t>
            </a:r>
          </a:p>
          <a:p>
            <a:r>
              <a:rPr lang="en-US" dirty="0" smtClean="0"/>
              <a:t>Students develop their own project </a:t>
            </a:r>
          </a:p>
          <a:p>
            <a:pPr marL="0" indent="0">
              <a:buNone/>
            </a:pPr>
            <a:r>
              <a:rPr lang="en-US" dirty="0"/>
              <a:t>	</a:t>
            </a:r>
            <a:r>
              <a:rPr lang="en-US" dirty="0" smtClean="0"/>
              <a:t>complete with goal/outcome </a:t>
            </a:r>
          </a:p>
          <a:p>
            <a:pPr marL="0" indent="0">
              <a:buNone/>
            </a:pPr>
            <a:r>
              <a:rPr lang="en-US" dirty="0"/>
              <a:t>	</a:t>
            </a:r>
            <a:r>
              <a:rPr lang="en-US" dirty="0" smtClean="0"/>
              <a:t>statement, timeline, proposal</a:t>
            </a:r>
          </a:p>
          <a:p>
            <a:r>
              <a:rPr lang="en-US" dirty="0" smtClean="0"/>
              <a:t>The instructor monitor’s student </a:t>
            </a:r>
          </a:p>
          <a:p>
            <a:pPr marL="0" indent="0">
              <a:buNone/>
            </a:pPr>
            <a:r>
              <a:rPr lang="en-US" dirty="0"/>
              <a:t>	</a:t>
            </a:r>
            <a:r>
              <a:rPr lang="en-US" dirty="0" smtClean="0"/>
              <a:t>progress but perhaps not quite as hands-on</a:t>
            </a: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19752" y="1600536"/>
            <a:ext cx="2864834" cy="44053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16721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Three Types of SL (Can be either Faculty-Directed or Student-Directed)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1</a:t>
            </a:r>
            <a:r>
              <a:rPr lang="en-US" dirty="0"/>
              <a:t>.)	Individual/Club Placements: Students/Clubs are placed at any of EMCC’s approved agencies.  The student/club and agency will determine the goals of the service learning experience, number of hours and duration of the experience.</a:t>
            </a:r>
          </a:p>
          <a:p>
            <a:r>
              <a:rPr lang="en-US" dirty="0"/>
              <a:t>2.)	Class Projects: Faculty (or a group of student from a specific class) may choose a project for their class at an agency that fits the course focus. </a:t>
            </a:r>
          </a:p>
          <a:p>
            <a:r>
              <a:rPr lang="en-US" dirty="0"/>
              <a:t>3.)	One-Day Events: A one-day experience for students and faculty.  This can be held on campus to benefit a specific agency/group of agencies or at the agency site.</a:t>
            </a:r>
          </a:p>
        </p:txBody>
      </p:sp>
    </p:spTree>
    <p:extLst>
      <p:ext uri="{BB962C8B-B14F-4D97-AF65-F5344CB8AC3E}">
        <p14:creationId xmlns:p14="http://schemas.microsoft.com/office/powerpoint/2010/main" val="285784274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Why are you here today?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Are you doing a class project, club project, or your own?</a:t>
            </a:r>
          </a:p>
          <a:p>
            <a:endParaRPr lang="en-US" dirty="0"/>
          </a:p>
          <a:p>
            <a:r>
              <a:rPr lang="en-US" dirty="0" smtClean="0"/>
              <a:t>What questions do you have, and how can I assist?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7842081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Do It Your Way!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r>
              <a:rPr lang="en-US" dirty="0" smtClean="0"/>
              <a:t>Find your passion!</a:t>
            </a:r>
          </a:p>
          <a:p>
            <a:r>
              <a:rPr lang="en-US" dirty="0" smtClean="0"/>
              <a:t>Determine how YOU would like to organize the SL projects</a:t>
            </a:r>
          </a:p>
          <a:p>
            <a:r>
              <a:rPr lang="en-US" dirty="0" smtClean="0"/>
              <a:t>Start small</a:t>
            </a:r>
          </a:p>
          <a:p>
            <a:r>
              <a:rPr lang="en-US" dirty="0" smtClean="0"/>
              <a:t>Don’t be afraid to try! (and learn from your mistakes)</a:t>
            </a: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54919" y="-22225"/>
            <a:ext cx="4762500" cy="3695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051568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Brainstorming Possible Projects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Work in small groups</a:t>
            </a:r>
          </a:p>
          <a:p>
            <a:endParaRPr lang="en-US" dirty="0"/>
          </a:p>
          <a:p>
            <a:r>
              <a:rPr lang="en-US" dirty="0" smtClean="0"/>
              <a:t>Be prepared to share aloud</a:t>
            </a:r>
          </a:p>
          <a:p>
            <a:endParaRPr lang="en-US" dirty="0"/>
          </a:p>
          <a:p>
            <a:r>
              <a:rPr lang="en-US" dirty="0" smtClean="0"/>
              <a:t>Think  SERVICE, ACADEMIC RIGOR, and CREATIVITY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445319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Next steps….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So based on what we’ve discussed today, where do you go from here?</a:t>
            </a:r>
          </a:p>
          <a:p>
            <a:endParaRPr lang="en-US" dirty="0"/>
          </a:p>
          <a:p>
            <a:endParaRPr lang="en-US" dirty="0" smtClean="0"/>
          </a:p>
          <a:p>
            <a:r>
              <a:rPr lang="en-US" dirty="0" smtClean="0"/>
              <a:t>Questions?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8436532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Preview of Today’s Session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Key Components of Service Learning</a:t>
            </a:r>
          </a:p>
          <a:p>
            <a:r>
              <a:rPr lang="en-US" dirty="0" smtClean="0"/>
              <a:t>Getting Started: Faculty Directed vs. Student Directed Service Learning</a:t>
            </a:r>
          </a:p>
          <a:p>
            <a:r>
              <a:rPr lang="en-US" dirty="0" smtClean="0"/>
              <a:t>Easy steps for implementation</a:t>
            </a:r>
          </a:p>
          <a:p>
            <a:r>
              <a:rPr lang="en-US" dirty="0" smtClean="0"/>
              <a:t>Brainstorming SL Projects</a:t>
            </a:r>
          </a:p>
          <a:p>
            <a:r>
              <a:rPr lang="en-US" dirty="0" smtClean="0"/>
              <a:t>Questions and discussion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2432406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829309" y="1733590"/>
            <a:ext cx="5882888" cy="3915177"/>
          </a:xfr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28056" y="1680632"/>
            <a:ext cx="4520485" cy="3436311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46141" y="675680"/>
            <a:ext cx="4340449" cy="52352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397472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For Additional Assistance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mtClean="0"/>
              <a:t>Center for Service </a:t>
            </a:r>
            <a:r>
              <a:rPr lang="en-US" dirty="0" smtClean="0"/>
              <a:t>Learning and Civic Engagement </a:t>
            </a:r>
          </a:p>
          <a:p>
            <a:pPr marL="0" indent="0">
              <a:buNone/>
            </a:pPr>
            <a:r>
              <a:rPr lang="en-US" dirty="0" smtClean="0"/>
              <a:t>	Located in the Career and Transfer Center</a:t>
            </a:r>
          </a:p>
          <a:p>
            <a:pPr marL="0" indent="0">
              <a:buNone/>
            </a:pPr>
            <a:r>
              <a:rPr lang="en-US" dirty="0"/>
              <a:t>	</a:t>
            </a:r>
            <a:r>
              <a:rPr lang="en-US" dirty="0" smtClean="0"/>
              <a:t>Faculty SL Coordinator- Rachel Holmes x58407</a:t>
            </a:r>
          </a:p>
          <a:p>
            <a:pPr marL="0" indent="0">
              <a:buNone/>
            </a:pPr>
            <a:r>
              <a:rPr lang="en-US" dirty="0"/>
              <a:t>	</a:t>
            </a:r>
            <a:r>
              <a:rPr lang="en-US" dirty="0" smtClean="0"/>
              <a:t>Rachel.Holmes@estrellamountain.edu</a:t>
            </a:r>
          </a:p>
          <a:p>
            <a:pPr marL="0" indent="0">
              <a:buNone/>
            </a:pPr>
            <a:r>
              <a:rPr lang="en-US" dirty="0"/>
              <a:t>	</a:t>
            </a:r>
            <a:r>
              <a:rPr lang="en-US" dirty="0" smtClean="0"/>
              <a:t>MAR108</a:t>
            </a:r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r>
              <a:rPr lang="en-US" dirty="0"/>
              <a:t>	</a:t>
            </a:r>
            <a:r>
              <a:rPr lang="en-US" dirty="0" smtClean="0"/>
              <a:t>SL Coordinator- Landis </a:t>
            </a:r>
            <a:r>
              <a:rPr lang="en-US" dirty="0"/>
              <a:t>Elliott </a:t>
            </a:r>
            <a:r>
              <a:rPr lang="en-US" dirty="0" smtClean="0"/>
              <a:t>623.935.8220 </a:t>
            </a:r>
          </a:p>
          <a:p>
            <a:pPr marL="0" indent="0">
              <a:buNone/>
            </a:pPr>
            <a:r>
              <a:rPr lang="en-US" dirty="0"/>
              <a:t>	</a:t>
            </a:r>
            <a:r>
              <a:rPr lang="en-US" dirty="0" smtClean="0"/>
              <a:t>Landis.Elliott@estrellamountain.edu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4575392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3037" y="973668"/>
            <a:ext cx="9942490" cy="5336979"/>
          </a:xfrm>
        </p:spPr>
      </p:pic>
    </p:spTree>
    <p:extLst>
      <p:ext uri="{BB962C8B-B14F-4D97-AF65-F5344CB8AC3E}">
        <p14:creationId xmlns:p14="http://schemas.microsoft.com/office/powerpoint/2010/main" val="153392516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do you want to learn to today?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On a post-it, share out, review at the end of class</a:t>
            </a: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29821" y="3205363"/>
            <a:ext cx="2571750" cy="2533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037962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is Service Learning?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en-US" sz="3100" b="1" dirty="0" smtClean="0"/>
              <a:t>Service Learning</a:t>
            </a:r>
          </a:p>
          <a:p>
            <a:pPr lvl="1"/>
            <a:r>
              <a:rPr lang="en-US" sz="2000" dirty="0" smtClean="0"/>
              <a:t>The combination of community service and classroom instruction, with a focus on critical, reflective thinking as well as personal and civic responsibility</a:t>
            </a:r>
          </a:p>
          <a:p>
            <a:pPr lvl="1"/>
            <a:r>
              <a:rPr lang="en-US" sz="2000" dirty="0" smtClean="0"/>
              <a:t>May be community service, one or more volunteer events, donations</a:t>
            </a:r>
          </a:p>
          <a:p>
            <a:pPr marL="57150" indent="0">
              <a:buNone/>
            </a:pPr>
            <a:r>
              <a:rPr lang="en-US" sz="3000" b="1" dirty="0" smtClean="0"/>
              <a:t>Civic Engagement</a:t>
            </a:r>
          </a:p>
          <a:p>
            <a:pPr lvl="2"/>
            <a:r>
              <a:rPr lang="en-US" sz="1800" dirty="0" smtClean="0"/>
              <a:t>Active participation in the public life of a community in an informed, committed, and constructive manner with a focus on the common good</a:t>
            </a:r>
          </a:p>
          <a:p>
            <a:pPr lvl="2"/>
            <a:r>
              <a:rPr lang="en-US" sz="1800" dirty="0" smtClean="0"/>
              <a:t>Civic engagement provides students an opportunity to serve the community (the larger community or the college community) by working towards a long-term solution and/or awareness of an issue facing society</a:t>
            </a:r>
          </a:p>
          <a:p>
            <a:pPr lvl="2"/>
            <a:r>
              <a:rPr lang="en-US" sz="1800" dirty="0" smtClean="0"/>
              <a:t>Working towards positive social change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4582690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99256" y="973668"/>
            <a:ext cx="6915955" cy="5046132"/>
          </a:xfrm>
        </p:spPr>
      </p:pic>
    </p:spTree>
    <p:extLst>
      <p:ext uri="{BB962C8B-B14F-4D97-AF65-F5344CB8AC3E}">
        <p14:creationId xmlns:p14="http://schemas.microsoft.com/office/powerpoint/2010/main" val="158353746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Key Components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AutoNum type="arabicPeriod"/>
            </a:pPr>
            <a:r>
              <a:rPr lang="en-US" dirty="0" smtClean="0"/>
              <a:t>Connecting Service with Learning</a:t>
            </a:r>
          </a:p>
          <a:p>
            <a:pPr marL="514350" indent="-514350">
              <a:buAutoNum type="arabicPeriod"/>
            </a:pPr>
            <a:r>
              <a:rPr lang="en-US" dirty="0" smtClean="0"/>
              <a:t>Reflection</a:t>
            </a:r>
          </a:p>
          <a:p>
            <a:pPr marL="514350" indent="-514350">
              <a:buAutoNum type="arabicPeriod"/>
            </a:pPr>
            <a:r>
              <a:rPr lang="en-US" dirty="0" smtClean="0"/>
              <a:t>Reciprocity</a:t>
            </a:r>
          </a:p>
          <a:p>
            <a:pPr marL="514350" indent="-514350">
              <a:buAutoNum type="arabicPeriod"/>
            </a:pPr>
            <a:r>
              <a:rPr lang="en-US" dirty="0" smtClean="0"/>
              <a:t>Critical Thinking</a:t>
            </a:r>
          </a:p>
          <a:p>
            <a:pPr marL="514350" indent="-514350">
              <a:buAutoNum type="arabicPeriod"/>
            </a:pPr>
            <a:r>
              <a:rPr lang="en-US" dirty="0" smtClean="0"/>
              <a:t>Social Responsibility</a:t>
            </a:r>
          </a:p>
          <a:p>
            <a:pPr marL="514350" indent="-514350">
              <a:buAutoNum type="arabicPeriod"/>
            </a:pPr>
            <a:r>
              <a:rPr lang="en-US" dirty="0" smtClean="0"/>
              <a:t>Experiential Learning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18220" y="2727960"/>
            <a:ext cx="5228822" cy="41300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650213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Key Component 1: Connecting Service with Learning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 successful SL project must include meaningful service and is directly tied to the course curriculum </a:t>
            </a:r>
          </a:p>
          <a:p>
            <a:pPr lvl="2"/>
            <a:r>
              <a:rPr lang="en-US" dirty="0" smtClean="0"/>
              <a:t>This service may be in the community or solely on the college campus</a:t>
            </a:r>
          </a:p>
          <a:p>
            <a:pPr marL="914400" lvl="2" indent="0">
              <a:buNone/>
            </a:pPr>
            <a:endParaRPr lang="en-US" dirty="0" smtClean="0"/>
          </a:p>
          <a:p>
            <a:r>
              <a:rPr lang="en-US" dirty="0" smtClean="0"/>
              <a:t>Impacts all stakeholders positively</a:t>
            </a:r>
          </a:p>
          <a:p>
            <a:pPr marL="0" indent="0">
              <a:buNone/>
            </a:pPr>
            <a:endParaRPr lang="en-US" dirty="0" smtClean="0"/>
          </a:p>
          <a:p>
            <a:r>
              <a:rPr lang="en-US" dirty="0" smtClean="0"/>
              <a:t>Requires a final assessment/reflection </a:t>
            </a:r>
          </a:p>
          <a:p>
            <a:pPr lvl="1"/>
            <a:r>
              <a:rPr lang="en-US" dirty="0" smtClean="0"/>
              <a:t>Dual focus– the service and knowledge gained from that service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12180" y="5151549"/>
            <a:ext cx="3279820" cy="13783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5641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Key Component 2: Reflection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R</a:t>
            </a:r>
            <a:r>
              <a:rPr lang="en-US" dirty="0" smtClean="0"/>
              <a:t>eflection by the student is ongoing throughout the project</a:t>
            </a: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60632" y="3412902"/>
            <a:ext cx="2867628" cy="31948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8415252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 Boardroom">
  <a:themeElements>
    <a:clrScheme name="Ion Boardroom">
      <a:dk1>
        <a:sysClr val="windowText" lastClr="000000"/>
      </a:dk1>
      <a:lt1>
        <a:sysClr val="window" lastClr="FFFFFF"/>
      </a:lt1>
      <a:dk2>
        <a:srgbClr val="0E5580"/>
      </a:dk2>
      <a:lt2>
        <a:srgbClr val="EBEBEB"/>
      </a:lt2>
      <a:accent1>
        <a:srgbClr val="ACD433"/>
      </a:accent1>
      <a:accent2>
        <a:srgbClr val="E6C133"/>
      </a:accent2>
      <a:accent3>
        <a:srgbClr val="EF7A24"/>
      </a:accent3>
      <a:accent4>
        <a:srgbClr val="5AA0F5"/>
      </a:accent4>
      <a:accent5>
        <a:srgbClr val="75CEEC"/>
      </a:accent5>
      <a:accent6>
        <a:srgbClr val="65D6A0"/>
      </a:accent6>
      <a:hlink>
        <a:srgbClr val="C4E46E"/>
      </a:hlink>
      <a:folHlink>
        <a:srgbClr val="BDE0FB"/>
      </a:folHlink>
    </a:clrScheme>
    <a:fontScheme name="Ion Boardroom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 Boardroom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2000"/>
                <a:hueMod val="96000"/>
                <a:satMod val="128000"/>
                <a:lumMod val="114000"/>
              </a:schemeClr>
            </a:gs>
            <a:gs pos="100000">
              <a:schemeClr val="phClr">
                <a:shade val="62000"/>
                <a:hueMod val="100000"/>
                <a:satMod val="134000"/>
                <a:lumMod val="5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2000"/>
                <a:hueMod val="108000"/>
                <a:satMod val="164000"/>
                <a:lumMod val="69000"/>
              </a:schemeClr>
              <a:schemeClr val="phClr">
                <a:tint val="96000"/>
                <a:hueMod val="90000"/>
                <a:satMod val="130000"/>
                <a:lumMod val="134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 Boardroom" id="{FC33163D-4339-46B1-8EED-24C834239D99}" vid="{A3AB87EF-B655-4FFF-8D05-F333AD7F2789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 Boardroom</Template>
  <TotalTime>102</TotalTime>
  <Words>519</Words>
  <Application>Microsoft Office PowerPoint</Application>
  <PresentationFormat>Widescreen</PresentationFormat>
  <Paragraphs>94</Paragraphs>
  <Slides>21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5" baseType="lpstr">
      <vt:lpstr>Arial</vt:lpstr>
      <vt:lpstr>Century Gothic</vt:lpstr>
      <vt:lpstr>Wingdings 3</vt:lpstr>
      <vt:lpstr>Ion Boardroom</vt:lpstr>
      <vt:lpstr>The Basics of Service Learning  CTL Presentation</vt:lpstr>
      <vt:lpstr>Preview of Today’s Session</vt:lpstr>
      <vt:lpstr>PowerPoint Presentation</vt:lpstr>
      <vt:lpstr>What do you want to learn to today?</vt:lpstr>
      <vt:lpstr>What is Service Learning?</vt:lpstr>
      <vt:lpstr>PowerPoint Presentation</vt:lpstr>
      <vt:lpstr>Key Components</vt:lpstr>
      <vt:lpstr>Key Component 1: Connecting Service with Learning</vt:lpstr>
      <vt:lpstr>Key Component 2: Reflection</vt:lpstr>
      <vt:lpstr>Key Component 3:  Reciprocity</vt:lpstr>
      <vt:lpstr>Component 4: Critical Thinking</vt:lpstr>
      <vt:lpstr>PowerPoint Presentation</vt:lpstr>
      <vt:lpstr>Two Avenues of SL</vt:lpstr>
      <vt:lpstr>Two Avenues for Service Learning</vt:lpstr>
      <vt:lpstr>Three Types of SL (Can be either Faculty-Directed or Student-Directed)</vt:lpstr>
      <vt:lpstr>Why are you here today?</vt:lpstr>
      <vt:lpstr>Do It Your Way!</vt:lpstr>
      <vt:lpstr>Brainstorming Possible Projects</vt:lpstr>
      <vt:lpstr>Next steps….</vt:lpstr>
      <vt:lpstr>PowerPoint Presentation</vt:lpstr>
      <vt:lpstr>For Additional Assistance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Basics of Service Learning  CTL Presentation</dc:title>
  <dc:creator>Rachel Holmes</dc:creator>
  <cp:lastModifiedBy>Rachel Holmes</cp:lastModifiedBy>
  <cp:revision>15</cp:revision>
  <dcterms:created xsi:type="dcterms:W3CDTF">2015-07-16T03:00:58Z</dcterms:created>
  <dcterms:modified xsi:type="dcterms:W3CDTF">2015-08-03T05:34:21Z</dcterms:modified>
</cp:coreProperties>
</file>