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8"/>
  </p:handoutMasterIdLst>
  <p:sldIdLst>
    <p:sldId id="256" r:id="rId2"/>
    <p:sldId id="272" r:id="rId3"/>
    <p:sldId id="266" r:id="rId4"/>
    <p:sldId id="271" r:id="rId5"/>
    <p:sldId id="258" r:id="rId6"/>
    <p:sldId id="270" r:id="rId7"/>
    <p:sldId id="273" r:id="rId8"/>
    <p:sldId id="275" r:id="rId9"/>
    <p:sldId id="276" r:id="rId10"/>
    <p:sldId id="277" r:id="rId11"/>
    <p:sldId id="278" r:id="rId12"/>
    <p:sldId id="261" r:id="rId13"/>
    <p:sldId id="269" r:id="rId14"/>
    <p:sldId id="262" r:id="rId15"/>
    <p:sldId id="263" r:id="rId16"/>
    <p:sldId id="265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8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716DBDB-AC3D-4878-A62B-A0DC08C8E29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B53114-F589-474C-9582-43AC7AB3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2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52A2429-14B7-4D57-B5B0-9AA71387BD97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060C5F-7C27-45DB-BEC9-5C771E219C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1" y="2667000"/>
            <a:ext cx="3899083" cy="1702160"/>
          </a:xfrm>
        </p:spPr>
        <p:txBody>
          <a:bodyPr>
            <a:noAutofit/>
          </a:bodyPr>
          <a:lstStyle/>
          <a:p>
            <a:r>
              <a:rPr lang="en-US" sz="3000" dirty="0" smtClean="0"/>
              <a:t>Center for </a:t>
            </a:r>
            <a:br>
              <a:rPr lang="en-US" sz="3000" dirty="0" smtClean="0"/>
            </a:br>
            <a:r>
              <a:rPr lang="en-US" sz="3000" dirty="0" smtClean="0"/>
              <a:t>Service Learning </a:t>
            </a:r>
            <a:br>
              <a:rPr lang="en-US" sz="3000" dirty="0" smtClean="0"/>
            </a:br>
            <a:r>
              <a:rPr lang="en-US" sz="3000" dirty="0" smtClean="0"/>
              <a:t>&amp;</a:t>
            </a:r>
            <a:br>
              <a:rPr lang="en-US" sz="3000" dirty="0" smtClean="0"/>
            </a:br>
            <a:r>
              <a:rPr lang="en-US" sz="3000" dirty="0" smtClean="0"/>
              <a:t>Civic Engagement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1" y="4953000"/>
            <a:ext cx="3657600" cy="1260629"/>
          </a:xfrm>
        </p:spPr>
        <p:txBody>
          <a:bodyPr>
            <a:normAutofit/>
          </a:bodyPr>
          <a:lstStyle/>
          <a:p>
            <a:r>
              <a:rPr lang="en-US" dirty="0" smtClean="0"/>
              <a:t>Landis Elliott &amp; Rachel Holmes, SL Coordinators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7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996577"/>
            <a:ext cx="205740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8743">
            <a:off x="1050123" y="1404471"/>
            <a:ext cx="40640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816461">
            <a:off x="920475" y="958334"/>
            <a:ext cx="3276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District-Wide Event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23" y="4038600"/>
            <a:ext cx="3073400" cy="2305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1" t="20000" r="22963" b="53333"/>
          <a:stretch/>
        </p:blipFill>
        <p:spPr>
          <a:xfrm>
            <a:off x="609600" y="4724400"/>
            <a:ext cx="2171700" cy="137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10300" y="4038600"/>
            <a:ext cx="266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Feed My Starving </a:t>
            </a:r>
          </a:p>
          <a:p>
            <a:r>
              <a:rPr lang="en-US" dirty="0" smtClean="0"/>
              <a:t>Children</a:t>
            </a:r>
          </a:p>
          <a:p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Over 120 students participated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5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2015/16 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414708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/>
              <a:t>1.)	</a:t>
            </a:r>
            <a:r>
              <a:rPr lang="en-US" dirty="0" smtClean="0"/>
              <a:t>Marketing Materials</a:t>
            </a:r>
          </a:p>
          <a:p>
            <a:pPr marL="68580" indent="0">
              <a:buNone/>
            </a:pPr>
            <a:r>
              <a:rPr lang="en-US" dirty="0" smtClean="0"/>
              <a:t>2.)	Creation of Advisory Board</a:t>
            </a:r>
          </a:p>
          <a:p>
            <a:pPr marL="68580" indent="0">
              <a:buNone/>
            </a:pPr>
            <a:r>
              <a:rPr lang="en-US" dirty="0" smtClean="0"/>
              <a:t>3.) 	Increased the number of Agencies</a:t>
            </a:r>
          </a:p>
          <a:p>
            <a:pPr marL="68580" indent="0">
              <a:buNone/>
            </a:pPr>
            <a:r>
              <a:rPr lang="en-US" dirty="0" smtClean="0"/>
              <a:t>4.) 	Alternative Spring </a:t>
            </a:r>
            <a:r>
              <a:rPr lang="en-US" dirty="0" smtClean="0"/>
              <a:t>Break</a:t>
            </a:r>
          </a:p>
          <a:p>
            <a:pPr marL="68580" indent="0">
              <a:buNone/>
            </a:pPr>
            <a:r>
              <a:rPr lang="en-US" dirty="0" smtClean="0"/>
              <a:t>5.) 	District-wide Service Learning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6</a:t>
            </a:r>
            <a:r>
              <a:rPr lang="en-US" dirty="0" smtClean="0"/>
              <a:t>.) </a:t>
            </a:r>
            <a:r>
              <a:rPr lang="en-US" dirty="0" smtClean="0"/>
              <a:t>	</a:t>
            </a:r>
            <a:r>
              <a:rPr lang="en-US" b="1" dirty="0" smtClean="0"/>
              <a:t>Service Learning Celebration</a:t>
            </a:r>
          </a:p>
          <a:p>
            <a:pPr marL="68580" indent="0">
              <a:buNone/>
            </a:pPr>
            <a:r>
              <a:rPr lang="en-US" dirty="0"/>
              <a:t>7</a:t>
            </a:r>
            <a:r>
              <a:rPr lang="en-US" dirty="0" smtClean="0"/>
              <a:t>.) </a:t>
            </a:r>
            <a:r>
              <a:rPr lang="en-US" dirty="0" smtClean="0"/>
              <a:t>	President’s Volunteer Service Award</a:t>
            </a:r>
          </a:p>
          <a:p>
            <a:pPr marL="6858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430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Presidential Community Service Award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696511"/>
              </p:ext>
            </p:extLst>
          </p:nvPr>
        </p:nvGraphicFramePr>
        <p:xfrm>
          <a:off x="4114800" y="2286000"/>
          <a:ext cx="4124325" cy="284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650"/>
                <a:gridCol w="800100"/>
                <a:gridCol w="857250"/>
                <a:gridCol w="69532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Hours by Award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Bronze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Silver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Kids (5-10)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26 – 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Teens (11–15)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 – 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75 – 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Young Adults (16-25)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174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175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Adults (26 and older)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100 – 249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250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Families and Groups*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200 – 499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500 – 999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1,000+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President’s Lifetime Achievement Award: Individuals who have completed 4,000 or more hours in their lifetime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ts val="156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* Two or more people, with each member contributing at least 25 hours toward the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Rows of the bronze, silver, gold, and blue PVSA pins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0"/>
          <a:stretch/>
        </p:blipFill>
        <p:spPr bwMode="auto">
          <a:xfrm rot="590417">
            <a:off x="1803953" y="2299333"/>
            <a:ext cx="2009775" cy="15906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isplay of the certificate with volunteer's name, letters from President Obama and the CNCS and POL, and a PVSA pin, medallion, and coin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7619" r="6129" b="12857"/>
          <a:stretch/>
        </p:blipFill>
        <p:spPr bwMode="auto">
          <a:xfrm>
            <a:off x="1295400" y="4343400"/>
            <a:ext cx="2688120" cy="2038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Bronze PVSA medallion displayed on red, white, and blue ribbon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0" r="11600"/>
          <a:stretch/>
        </p:blipFill>
        <p:spPr bwMode="auto">
          <a:xfrm rot="20958178">
            <a:off x="482089" y="3038711"/>
            <a:ext cx="1762125" cy="159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1" y="5410200"/>
            <a:ext cx="404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dirty="0" smtClean="0"/>
              <a:t>60 students have received </a:t>
            </a:r>
          </a:p>
          <a:p>
            <a:pPr algn="ctr"/>
            <a:r>
              <a:rPr lang="en-US" dirty="0" smtClean="0"/>
              <a:t>this honor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25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08" y="2170664"/>
            <a:ext cx="2251349" cy="19466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Service Learning Examples and Successes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479" y="3370406"/>
            <a:ext cx="3511836" cy="2337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93"/>
          <a:stretch/>
        </p:blipFill>
        <p:spPr>
          <a:xfrm>
            <a:off x="5522770" y="1828800"/>
            <a:ext cx="2590800" cy="2407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5807">
            <a:off x="3428047" y="3981982"/>
            <a:ext cx="2119745" cy="25567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61" y="4412797"/>
            <a:ext cx="2301240" cy="1882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485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Fall 2015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the Veteran’s Run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Supporting the United Way Committee – 		Food Drive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/>
              <a:t>Spring 2016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Alternative Spring Break with Homeward Bound- </a:t>
            </a:r>
            <a:r>
              <a:rPr lang="en-US" b="1" dirty="0"/>
              <a:t>March 14</a:t>
            </a:r>
            <a:r>
              <a:rPr lang="en-US" b="1" baseline="30000" dirty="0"/>
              <a:t>th</a:t>
            </a:r>
            <a:r>
              <a:rPr lang="en-US" b="1" dirty="0"/>
              <a:t>- 17</a:t>
            </a:r>
            <a:r>
              <a:rPr lang="en-US" b="1" baseline="30000" dirty="0"/>
              <a:t>th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Feed Our Starving Children- </a:t>
            </a:r>
            <a:r>
              <a:rPr lang="en-US" b="1" dirty="0" smtClean="0"/>
              <a:t>April 1st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Opportunity Fair- </a:t>
            </a:r>
            <a:r>
              <a:rPr lang="en-US" b="1" dirty="0" smtClean="0"/>
              <a:t>April 6</a:t>
            </a:r>
            <a:r>
              <a:rPr lang="en-US" b="1" baseline="30000" dirty="0" smtClean="0"/>
              <a:t>th</a:t>
            </a:r>
            <a:r>
              <a:rPr lang="en-US" b="1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Service Learning Celebration- </a:t>
            </a:r>
            <a:r>
              <a:rPr lang="en-US" b="1" dirty="0" smtClean="0"/>
              <a:t>April 29</a:t>
            </a:r>
            <a:r>
              <a:rPr lang="en-US" b="1" baseline="30000" dirty="0" smtClean="0"/>
              <a:t>th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9602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Need Your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Become a Service Learning Agency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Service Learning Advisory Board Member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Partner during on campus events such as the Opportunity Fair.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27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pPr marL="68580" indent="0">
              <a:buNone/>
            </a:pPr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pPr marL="68580" indent="0">
              <a:buNone/>
            </a:pPr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0" y="2590800"/>
            <a:ext cx="6777317" cy="350897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US" sz="4400" dirty="0"/>
              <a:t>Program Overview</a:t>
            </a:r>
          </a:p>
        </p:txBody>
      </p:sp>
    </p:spTree>
    <p:extLst>
      <p:ext uri="{BB962C8B-B14F-4D97-AF65-F5344CB8AC3E}">
        <p14:creationId xmlns:p14="http://schemas.microsoft.com/office/powerpoint/2010/main" val="2316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027664"/>
            <a:ext cx="730623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Experiential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endParaRPr lang="en-US" sz="1600" dirty="0" smtClean="0"/>
          </a:p>
          <a:p>
            <a:r>
              <a:rPr lang="en-US" b="1" dirty="0" smtClean="0"/>
              <a:t>Service Learning- </a:t>
            </a:r>
            <a:r>
              <a:rPr lang="en-US" dirty="0" smtClean="0"/>
              <a:t>Meaningful community service, connecting to classroom learning and includes a reflection.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b="1" dirty="0" smtClean="0"/>
              <a:t>Civic Engagement- </a:t>
            </a:r>
            <a:r>
              <a:rPr lang="en-US" dirty="0" smtClean="0"/>
              <a:t>Serving the community to take action by working towards a long-term solution and spreading awareness of an issue facing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990600"/>
            <a:ext cx="7024744" cy="722864"/>
          </a:xfrm>
        </p:spPr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848600" cy="44958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2900" dirty="0" smtClean="0"/>
              <a:t>Builds </a:t>
            </a:r>
            <a:r>
              <a:rPr lang="en-US" sz="2900" dirty="0"/>
              <a:t>community </a:t>
            </a:r>
            <a:r>
              <a:rPr lang="en-US" sz="2900" dirty="0" smtClean="0"/>
              <a:t>partnerships</a:t>
            </a:r>
          </a:p>
          <a:p>
            <a:pPr marL="68580" lvl="0" indent="0">
              <a:buNone/>
            </a:pPr>
            <a:endParaRPr lang="en-US" sz="2900" dirty="0" smtClean="0"/>
          </a:p>
          <a:p>
            <a:pPr lvl="0"/>
            <a:r>
              <a:rPr lang="en-US" sz="2900" dirty="0" smtClean="0"/>
              <a:t>Leads to greater student retention and degree completion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Provides </a:t>
            </a:r>
            <a:r>
              <a:rPr lang="en-US" sz="2900" dirty="0"/>
              <a:t>real-life application of what students are learning in the classroom</a:t>
            </a:r>
            <a:r>
              <a:rPr lang="en-US" sz="2900" dirty="0" smtClean="0"/>
              <a:t>.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/>
              <a:t>Provides an opportunity for students to learn about and give back to the </a:t>
            </a:r>
            <a:r>
              <a:rPr lang="en-US" sz="2900" dirty="0" smtClean="0"/>
              <a:t>community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Stimulates </a:t>
            </a:r>
            <a:r>
              <a:rPr lang="en-US" sz="2900" dirty="0"/>
              <a:t>intellectual and leadership </a:t>
            </a:r>
            <a:r>
              <a:rPr lang="en-US" sz="2900" dirty="0" smtClean="0"/>
              <a:t>development</a:t>
            </a:r>
          </a:p>
          <a:p>
            <a:pPr marL="68580" lvl="0" indent="0">
              <a:buNone/>
            </a:pPr>
            <a:endParaRPr lang="en-US" sz="2900" dirty="0"/>
          </a:p>
          <a:p>
            <a:pPr lvl="0"/>
            <a:r>
              <a:rPr lang="en-US" sz="2900" dirty="0" smtClean="0"/>
              <a:t>Helps prepare students for their future careers</a:t>
            </a:r>
          </a:p>
          <a:p>
            <a:pPr marL="68580" lvl="0" indent="0">
              <a:buNone/>
            </a:pPr>
            <a:endParaRPr lang="en-US" sz="2900" dirty="0" smtClean="0"/>
          </a:p>
          <a:p>
            <a:r>
              <a:rPr lang="en-US" sz="2900" dirty="0" smtClean="0"/>
              <a:t>Allows </a:t>
            </a:r>
            <a:r>
              <a:rPr lang="en-US" sz="2900" dirty="0"/>
              <a:t>students to serve as involved citizens in their </a:t>
            </a:r>
            <a:r>
              <a:rPr lang="en-US" sz="2900" dirty="0" smtClean="0"/>
              <a:t>communities and heightens </a:t>
            </a:r>
            <a:r>
              <a:rPr lang="en-US" sz="2900" dirty="0"/>
              <a:t>awareness of community needs</a:t>
            </a:r>
          </a:p>
          <a:p>
            <a:pPr lvl="0"/>
            <a:endParaRPr lang="en-US" sz="2900" dirty="0"/>
          </a:p>
          <a:p>
            <a:pPr lvl="0"/>
            <a:r>
              <a:rPr lang="en-US" sz="2900" dirty="0" smtClean="0"/>
              <a:t>Develops </a:t>
            </a:r>
            <a:r>
              <a:rPr lang="en-US" sz="2900" dirty="0"/>
              <a:t>critical thinking, communication, and problem-solving 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265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3117273" y="2280407"/>
            <a:ext cx="2627415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608" y="988369"/>
            <a:ext cx="7024744" cy="690903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2015-2016</a:t>
            </a:r>
            <a:r>
              <a:rPr lang="en-US" b="1" dirty="0"/>
              <a:t>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026680"/>
            <a:ext cx="7543800" cy="4388812"/>
          </a:xfrm>
        </p:spPr>
        <p:txBody>
          <a:bodyPr>
            <a:normAutofit/>
          </a:bodyPr>
          <a:lstStyle/>
          <a:p>
            <a:pPr marL="68580" indent="0" fontAlgn="t">
              <a:buNone/>
            </a:pPr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5622" y="2285903"/>
            <a:ext cx="329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F- 2014 6,189 hours</a:t>
            </a:r>
          </a:p>
          <a:p>
            <a:pPr fontAlgn="t"/>
            <a:r>
              <a:rPr lang="en-US" b="1" dirty="0" smtClean="0"/>
              <a:t>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fontAlgn="t"/>
            <a:r>
              <a:rPr lang="en-US" b="1" dirty="0" smtClean="0"/>
              <a:t>S- 2015 </a:t>
            </a:r>
            <a:r>
              <a:rPr lang="en-US" b="1" dirty="0"/>
              <a:t>8,444 </a:t>
            </a:r>
            <a:r>
              <a:rPr lang="en-US" b="1" dirty="0" smtClean="0"/>
              <a:t>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4688" y="2280407"/>
            <a:ext cx="3551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F- 2015 </a:t>
            </a:r>
            <a:r>
              <a:rPr lang="en-US" b="1" dirty="0" smtClean="0">
                <a:solidFill>
                  <a:srgbClr val="FF0000"/>
                </a:solidFill>
              </a:rPr>
              <a:t>7,426 </a:t>
            </a:r>
            <a:r>
              <a:rPr lang="en-US" b="1" dirty="0" smtClean="0"/>
              <a:t>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marL="0" lvl="8"/>
            <a:endParaRPr lang="en-US" b="1" dirty="0"/>
          </a:p>
          <a:p>
            <a:pPr marL="0" lvl="8"/>
            <a:r>
              <a:rPr lang="en-US" b="1" dirty="0" smtClean="0"/>
              <a:t>S- 2016  </a:t>
            </a:r>
            <a:r>
              <a:rPr lang="en-US" b="1" dirty="0" smtClean="0">
                <a:solidFill>
                  <a:srgbClr val="FF0000"/>
                </a:solidFill>
              </a:rPr>
              <a:t>10,132</a:t>
            </a:r>
            <a:r>
              <a:rPr lang="en-US" b="1" dirty="0"/>
              <a:t>  </a:t>
            </a:r>
            <a:r>
              <a:rPr lang="en-US" b="1" dirty="0" smtClean="0"/>
              <a:t>hours</a:t>
            </a:r>
            <a:r>
              <a:rPr lang="en-US" b="1" dirty="0"/>
              <a:t>               </a:t>
            </a:r>
            <a:endParaRPr lang="en-US" b="1" dirty="0" smtClean="0"/>
          </a:p>
          <a:p>
            <a:pPr marL="0" lvl="8"/>
            <a:endParaRPr lang="en-US" b="1" dirty="0" smtClean="0">
              <a:solidFill>
                <a:srgbClr val="FF0000"/>
              </a:solidFill>
            </a:endParaRPr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259981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dirty="0">
                <a:solidFill>
                  <a:schemeClr val="bg1"/>
                </a:solidFill>
              </a:rPr>
              <a:t>GOAL FOR THIS ACADEMIC </a:t>
            </a:r>
            <a:r>
              <a:rPr lang="en-US" b="1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dirty="0" smtClean="0">
                <a:solidFill>
                  <a:schemeClr val="bg1"/>
                </a:solidFill>
              </a:rPr>
              <a:t>20</a:t>
            </a:r>
            <a:r>
              <a:rPr lang="en-US" b="1" dirty="0">
                <a:solidFill>
                  <a:schemeClr val="bg1"/>
                </a:solidFill>
              </a:rPr>
              <a:t>% INCREASE</a:t>
            </a:r>
          </a:p>
        </p:txBody>
      </p:sp>
      <p:sp>
        <p:nvSpPr>
          <p:cNvPr id="5" name="Explosion 1 4"/>
          <p:cNvSpPr/>
          <p:nvPr/>
        </p:nvSpPr>
        <p:spPr>
          <a:xfrm>
            <a:off x="2286000" y="4228259"/>
            <a:ext cx="4191000" cy="178836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90900" y="479927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Fall 2015: </a:t>
            </a:r>
            <a:r>
              <a:rPr lang="en-US" b="1" smtClean="0"/>
              <a:t>Over 12,000 </a:t>
            </a:r>
            <a:r>
              <a:rPr lang="en-US" b="1" dirty="0" smtClean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44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2015/16 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414708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/>
              <a:t>1.)	</a:t>
            </a:r>
            <a:r>
              <a:rPr lang="en-US" dirty="0" smtClean="0"/>
              <a:t>Marketing Materials</a:t>
            </a:r>
          </a:p>
          <a:p>
            <a:pPr marL="68580" indent="0">
              <a:buNone/>
            </a:pPr>
            <a:r>
              <a:rPr lang="en-US" dirty="0" smtClean="0"/>
              <a:t>2.)	Creation of Advisory Board</a:t>
            </a:r>
          </a:p>
          <a:p>
            <a:pPr marL="68580" indent="0">
              <a:buNone/>
            </a:pPr>
            <a:r>
              <a:rPr lang="en-US" dirty="0" smtClean="0"/>
              <a:t>3.) 	Increased the number of Agencies</a:t>
            </a:r>
          </a:p>
          <a:p>
            <a:pPr marL="68580" indent="0">
              <a:buNone/>
            </a:pPr>
            <a:r>
              <a:rPr lang="en-US" dirty="0" smtClean="0"/>
              <a:t>4.) 	Alternative Spring </a:t>
            </a:r>
            <a:r>
              <a:rPr lang="en-US" dirty="0" smtClean="0"/>
              <a:t>Break</a:t>
            </a:r>
          </a:p>
          <a:p>
            <a:pPr marL="68580" indent="0">
              <a:buNone/>
            </a:pPr>
            <a:r>
              <a:rPr lang="en-US" dirty="0" smtClean="0"/>
              <a:t>5.) 	District-wide Service Learning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6</a:t>
            </a:r>
            <a:r>
              <a:rPr lang="en-US" dirty="0" smtClean="0"/>
              <a:t>.) </a:t>
            </a:r>
            <a:r>
              <a:rPr lang="en-US" dirty="0" smtClean="0"/>
              <a:t>	Service Learning Celebration</a:t>
            </a:r>
          </a:p>
          <a:p>
            <a:pPr marL="68580" indent="0">
              <a:buNone/>
            </a:pPr>
            <a:r>
              <a:rPr lang="en-US" dirty="0"/>
              <a:t>7</a:t>
            </a:r>
            <a:r>
              <a:rPr lang="en-US" dirty="0" smtClean="0"/>
              <a:t>.) </a:t>
            </a:r>
            <a:r>
              <a:rPr lang="en-US" dirty="0" smtClean="0"/>
              <a:t>	President’s Volunteer Service Award</a:t>
            </a:r>
          </a:p>
          <a:p>
            <a:pPr marL="6858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95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923925"/>
            <a:ext cx="77343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99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3143250" cy="378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9200" y="3048000"/>
            <a:ext cx="282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Service Learning Reach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94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1500">
            <a:off x="702459" y="705501"/>
            <a:ext cx="1974056" cy="26320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990600"/>
            <a:ext cx="29464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486">
            <a:off x="726372" y="3525804"/>
            <a:ext cx="2407597" cy="1805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2" r="14925"/>
          <a:stretch/>
        </p:blipFill>
        <p:spPr>
          <a:xfrm>
            <a:off x="3302000" y="3581400"/>
            <a:ext cx="2438400" cy="2552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9377">
            <a:off x="6266912" y="725484"/>
            <a:ext cx="2056036" cy="27400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40400" y="3703588"/>
            <a:ext cx="287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Alternative Spring Break</a:t>
            </a:r>
          </a:p>
          <a:p>
            <a:pPr algn="ctr"/>
            <a:r>
              <a:rPr lang="en-US" b="1" dirty="0" smtClean="0"/>
              <a:t>2016</a:t>
            </a:r>
          </a:p>
          <a:p>
            <a:pPr algn="ctr"/>
            <a:r>
              <a:rPr lang="en-US" b="1" dirty="0" smtClean="0"/>
              <a:t>Homeward Bound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30 Students (24 had no previous SL experience)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370 Hours</a:t>
            </a:r>
          </a:p>
        </p:txBody>
      </p:sp>
    </p:spTree>
    <p:extLst>
      <p:ext uri="{BB962C8B-B14F-4D97-AF65-F5344CB8AC3E}">
        <p14:creationId xmlns:p14="http://schemas.microsoft.com/office/powerpoint/2010/main" val="2081247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91DEFA"/>
      </a:lt2>
      <a:accent1>
        <a:srgbClr val="797B7E"/>
      </a:accent1>
      <a:accent2>
        <a:srgbClr val="C00000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337</TotalTime>
  <Words>362</Words>
  <Application>Microsoft Office PowerPoint</Application>
  <PresentationFormat>On-screen Show (4:3)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Wingdings 2</vt:lpstr>
      <vt:lpstr>Austin</vt:lpstr>
      <vt:lpstr>Center for  Service Learning  &amp; Civic Engagement</vt:lpstr>
      <vt:lpstr>PowerPoint Presentation</vt:lpstr>
      <vt:lpstr>Types of Experiential Education</vt:lpstr>
      <vt:lpstr>Benefits</vt:lpstr>
      <vt:lpstr>   2015-2016 Goals</vt:lpstr>
      <vt:lpstr>Fall 2015/16 Accomplishments</vt:lpstr>
      <vt:lpstr>PowerPoint Presentation</vt:lpstr>
      <vt:lpstr>PowerPoint Presentation</vt:lpstr>
      <vt:lpstr>PowerPoint Presentation</vt:lpstr>
      <vt:lpstr>PowerPoint Presentation</vt:lpstr>
      <vt:lpstr>Fall 2015/16 Accomplishments</vt:lpstr>
      <vt:lpstr>Presidential Community Service Award</vt:lpstr>
      <vt:lpstr>Service Learning Examples and Successes</vt:lpstr>
      <vt:lpstr>Campus Events</vt:lpstr>
      <vt:lpstr>We Need Your Support</vt:lpstr>
      <vt:lpstr>For More Information</vt:lpstr>
    </vt:vector>
  </TitlesOfParts>
  <Company>Estrella Mountain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Service Learning and Civic Engagement</dc:title>
  <dc:creator>Administrator</dc:creator>
  <cp:lastModifiedBy>Landis Elliott</cp:lastModifiedBy>
  <cp:revision>18</cp:revision>
  <cp:lastPrinted>2016-04-12T18:40:30Z</cp:lastPrinted>
  <dcterms:created xsi:type="dcterms:W3CDTF">2015-09-01T17:30:30Z</dcterms:created>
  <dcterms:modified xsi:type="dcterms:W3CDTF">2016-04-12T18:40:39Z</dcterms:modified>
</cp:coreProperties>
</file>