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0" r:id="rId3"/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12192000"/>
  <p:notesSz cx="6858000" cy="9144000"/>
  <p:embeddedFontLst>
    <p:embeddedFont>
      <p:font typeface="Gill Sans"/>
      <p:regular r:id="rId21"/>
      <p:bold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GillSans-bold.fntdata"/><Relationship Id="rId10" Type="http://schemas.openxmlformats.org/officeDocument/2006/relationships/slide" Target="slides/slide5.xml"/><Relationship Id="rId21" Type="http://schemas.openxmlformats.org/officeDocument/2006/relationships/font" Target="fonts/GillSans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Our purpose is from the Mission Statement</a:t>
            </a:r>
            <a:endParaRPr/>
          </a:p>
        </p:txBody>
      </p:sp>
      <p:sp>
        <p:nvSpPr>
          <p:cNvPr id="160" name="Google Shape;16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2"/>
          <p:cNvSpPr txBox="1"/>
          <p:nvPr>
            <p:ph type="ctrTitle"/>
          </p:nvPr>
        </p:nvSpPr>
        <p:spPr>
          <a:xfrm>
            <a:off x="581191" y="1020431"/>
            <a:ext cx="10993549" cy="14750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Gill Sans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" type="subTitle"/>
          </p:nvPr>
        </p:nvSpPr>
        <p:spPr>
          <a:xfrm>
            <a:off x="581194" y="2495445"/>
            <a:ext cx="10993546" cy="590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320"/>
              </a:spcBef>
              <a:spcAft>
                <a:spcPts val="0"/>
              </a:spcAft>
              <a:buSzPts val="1472"/>
              <a:buNone/>
              <a:defRPr sz="1600" cap="none">
                <a:solidFill>
                  <a:schemeClr val="accent2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472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288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04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2"/>
          <p:cNvSpPr txBox="1"/>
          <p:nvPr>
            <p:ph idx="10" type="dt"/>
          </p:nvPr>
        </p:nvSpPr>
        <p:spPr>
          <a:xfrm>
            <a:off x="7605951" y="595613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9F276A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9F276A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"/>
          <p:cNvSpPr txBox="1"/>
          <p:nvPr>
            <p:ph idx="12" type="sldNum"/>
          </p:nvPr>
        </p:nvSpPr>
        <p:spPr>
          <a:xfrm>
            <a:off x="10558300" y="5956137"/>
            <a:ext cx="10164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/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1"/>
          <p:cNvSpPr txBox="1"/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1"/>
          <p:cNvSpPr txBox="1"/>
          <p:nvPr>
            <p:ph idx="1" type="body"/>
          </p:nvPr>
        </p:nvSpPr>
        <p:spPr>
          <a:xfrm rot="5400000">
            <a:off x="4334603" y="-1417408"/>
            <a:ext cx="3522794" cy="110296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3756" lvl="0" marL="457200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22072" lvl="1" marL="914400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/>
            </a:lvl2pPr>
            <a:lvl3pPr indent="-310388" lvl="2" marL="1371600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/>
            </a:lvl3pPr>
            <a:lvl4pPr indent="-298703" lvl="3" marL="1828800" algn="l"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4pPr>
            <a:lvl5pPr indent="-298704" lvl="4" marL="2286000" algn="l"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5pPr>
            <a:lvl6pPr indent="-333756" lvl="5" marL="27432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86" name="Google Shape;86;p11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1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1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/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2"/>
          <p:cNvSpPr txBox="1"/>
          <p:nvPr>
            <p:ph type="title"/>
          </p:nvPr>
        </p:nvSpPr>
        <p:spPr>
          <a:xfrm rot="5400000">
            <a:off x="7249746" y="2265181"/>
            <a:ext cx="5183073" cy="20041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2"/>
          <p:cNvSpPr txBox="1"/>
          <p:nvPr>
            <p:ph idx="1" type="body"/>
          </p:nvPr>
        </p:nvSpPr>
        <p:spPr>
          <a:xfrm rot="5400000">
            <a:off x="2131526" y="-680877"/>
            <a:ext cx="5183073" cy="789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3756" lvl="0" marL="457200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93" name="Google Shape;93;p12"/>
          <p:cNvSpPr txBox="1"/>
          <p:nvPr>
            <p:ph idx="10" type="dt"/>
          </p:nvPr>
        </p:nvSpPr>
        <p:spPr>
          <a:xfrm>
            <a:off x="8993673" y="5956137"/>
            <a:ext cx="13281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9F276A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2"/>
          <p:cNvSpPr txBox="1"/>
          <p:nvPr>
            <p:ph idx="11" type="ftr"/>
          </p:nvPr>
        </p:nvSpPr>
        <p:spPr>
          <a:xfrm>
            <a:off x="774923" y="5951811"/>
            <a:ext cx="789627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2"/>
          <p:cNvSpPr txBox="1"/>
          <p:nvPr>
            <p:ph idx="12" type="sldNum"/>
          </p:nvPr>
        </p:nvSpPr>
        <p:spPr>
          <a:xfrm>
            <a:off x="10446615" y="5956137"/>
            <a:ext cx="11641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/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4"/>
          <p:cNvSpPr txBox="1"/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4"/>
          <p:cNvSpPr txBox="1"/>
          <p:nvPr>
            <p:ph idx="1" type="body"/>
          </p:nvPr>
        </p:nvSpPr>
        <p:spPr>
          <a:xfrm>
            <a:off x="581192" y="2180496"/>
            <a:ext cx="11029615" cy="367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33756" lvl="0" marL="457200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109" name="Google Shape;109;p14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4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4"/>
          <p:cNvSpPr txBox="1"/>
          <p:nvPr>
            <p:ph idx="12" type="sldNum"/>
          </p:nvPr>
        </p:nvSpPr>
        <p:spPr>
          <a:xfrm>
            <a:off x="10558300" y="5956137"/>
            <a:ext cx="105250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/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3"/>
          <p:cNvSpPr txBox="1"/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" type="body"/>
          </p:nvPr>
        </p:nvSpPr>
        <p:spPr>
          <a:xfrm>
            <a:off x="581192" y="2180496"/>
            <a:ext cx="11029615" cy="367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33756" lvl="0" marL="457200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29" name="Google Shape;29;p3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"/>
          <p:cNvSpPr txBox="1"/>
          <p:nvPr>
            <p:ph idx="12" type="sldNum"/>
          </p:nvPr>
        </p:nvSpPr>
        <p:spPr>
          <a:xfrm>
            <a:off x="10558300" y="5956137"/>
            <a:ext cx="105250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/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4"/>
          <p:cNvSpPr txBox="1"/>
          <p:nvPr>
            <p:ph type="title"/>
          </p:nvPr>
        </p:nvSpPr>
        <p:spPr>
          <a:xfrm>
            <a:off x="581193" y="3043910"/>
            <a:ext cx="11029615" cy="14975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Gill Sans"/>
              <a:buNone/>
              <a:defRPr b="0" sz="3600" cap="none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1" type="body"/>
          </p:nvPr>
        </p:nvSpPr>
        <p:spPr>
          <a:xfrm>
            <a:off x="581192" y="4541417"/>
            <a:ext cx="11029615" cy="600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2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4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9F276A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9F276A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/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5"/>
          <p:cNvSpPr txBox="1"/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" type="body"/>
          </p:nvPr>
        </p:nvSpPr>
        <p:spPr>
          <a:xfrm>
            <a:off x="581193" y="2228003"/>
            <a:ext cx="5422390" cy="36330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33756" lvl="0" marL="457200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43" name="Google Shape;43;p5"/>
          <p:cNvSpPr txBox="1"/>
          <p:nvPr>
            <p:ph idx="2" type="body"/>
          </p:nvPr>
        </p:nvSpPr>
        <p:spPr>
          <a:xfrm>
            <a:off x="6188417" y="2228003"/>
            <a:ext cx="5422392" cy="36330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33756" lvl="0" marL="457200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44" name="Google Shape;44;p5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5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5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/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6"/>
          <p:cNvSpPr txBox="1"/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6"/>
          <p:cNvSpPr txBox="1"/>
          <p:nvPr>
            <p:ph idx="1" type="body"/>
          </p:nvPr>
        </p:nvSpPr>
        <p:spPr>
          <a:xfrm>
            <a:off x="887219" y="2250892"/>
            <a:ext cx="5087075" cy="5360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40"/>
              </a:spcBef>
              <a:spcAft>
                <a:spcPts val="0"/>
              </a:spcAft>
              <a:buSzPts val="2024"/>
              <a:buNone/>
              <a:defRPr b="0" sz="2200">
                <a:solidFill>
                  <a:schemeClr val="accent2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56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b="1" sz="1600"/>
            </a:lvl9pPr>
          </a:lstStyle>
          <a:p/>
        </p:txBody>
      </p:sp>
      <p:sp>
        <p:nvSpPr>
          <p:cNvPr id="51" name="Google Shape;51;p6"/>
          <p:cNvSpPr txBox="1"/>
          <p:nvPr>
            <p:ph idx="2" type="body"/>
          </p:nvPr>
        </p:nvSpPr>
        <p:spPr>
          <a:xfrm>
            <a:off x="581194" y="2926052"/>
            <a:ext cx="5393100" cy="2934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3756" lvl="0" marL="457200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52" name="Google Shape;52;p6"/>
          <p:cNvSpPr txBox="1"/>
          <p:nvPr>
            <p:ph idx="3" type="body"/>
          </p:nvPr>
        </p:nvSpPr>
        <p:spPr>
          <a:xfrm>
            <a:off x="6523735" y="2250892"/>
            <a:ext cx="5087073" cy="5533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40"/>
              </a:spcBef>
              <a:spcAft>
                <a:spcPts val="0"/>
              </a:spcAft>
              <a:buSzPts val="2024"/>
              <a:buNone/>
              <a:defRPr b="0" sz="2200">
                <a:solidFill>
                  <a:schemeClr val="accent2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56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b="1" sz="1600"/>
            </a:lvl9pPr>
          </a:lstStyle>
          <a:p/>
        </p:txBody>
      </p:sp>
      <p:sp>
        <p:nvSpPr>
          <p:cNvPr id="53" name="Google Shape;53;p6"/>
          <p:cNvSpPr txBox="1"/>
          <p:nvPr>
            <p:ph idx="4" type="body"/>
          </p:nvPr>
        </p:nvSpPr>
        <p:spPr>
          <a:xfrm>
            <a:off x="6217709" y="2926052"/>
            <a:ext cx="5393100" cy="2934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3756" lvl="0" marL="457200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54" name="Google Shape;54;p6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6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6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"/>
          <p:cNvSpPr/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7"/>
          <p:cNvSpPr txBox="1"/>
          <p:nvPr>
            <p:ph type="title"/>
          </p:nvPr>
        </p:nvSpPr>
        <p:spPr>
          <a:xfrm>
            <a:off x="575894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7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7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7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8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8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/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9"/>
          <p:cNvSpPr txBox="1"/>
          <p:nvPr>
            <p:ph type="title"/>
          </p:nvPr>
        </p:nvSpPr>
        <p:spPr>
          <a:xfrm>
            <a:off x="581192" y="5262296"/>
            <a:ext cx="4909445" cy="6895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F276A"/>
              </a:buClr>
              <a:buSzPts val="2000"/>
              <a:buFont typeface="Gill Sans"/>
              <a:buNone/>
              <a:defRPr b="0" sz="2000">
                <a:solidFill>
                  <a:srgbClr val="9F276A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9"/>
          <p:cNvSpPr txBox="1"/>
          <p:nvPr>
            <p:ph idx="1" type="body"/>
          </p:nvPr>
        </p:nvSpPr>
        <p:spPr>
          <a:xfrm>
            <a:off x="447816" y="601200"/>
            <a:ext cx="11292840" cy="42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45440" lvl="0" marL="457200" algn="l">
              <a:spcBef>
                <a:spcPts val="400"/>
              </a:spcBef>
              <a:spcAft>
                <a:spcPts val="0"/>
              </a:spcAft>
              <a:buSzPts val="1840"/>
              <a:buChar char="◼"/>
              <a:defRPr sz="2000">
                <a:solidFill>
                  <a:schemeClr val="dk2"/>
                </a:solidFill>
              </a:defRPr>
            </a:lvl1pPr>
            <a:lvl2pPr indent="-333756" lvl="1" marL="914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 sz="1800">
                <a:solidFill>
                  <a:schemeClr val="dk2"/>
                </a:solidFill>
              </a:defRPr>
            </a:lvl2pPr>
            <a:lvl3pPr indent="-322072" lvl="2" marL="1371600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 sz="1600">
                <a:solidFill>
                  <a:schemeClr val="dk2"/>
                </a:solidFill>
              </a:defRPr>
            </a:lvl3pPr>
            <a:lvl4pPr indent="-310388" lvl="3" marL="1828800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4pPr>
            <a:lvl5pPr indent="-310388" lvl="4" marL="2286000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5pPr>
            <a:lvl6pPr indent="-310388" lvl="5" marL="2743200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6pPr>
            <a:lvl7pPr indent="-310388" lvl="6" marL="3200400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7pPr>
            <a:lvl8pPr indent="-310388" lvl="7" marL="3657600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8pPr>
            <a:lvl9pPr indent="-310388" lvl="8" marL="4114800" algn="l">
              <a:spcBef>
                <a:spcPts val="600"/>
              </a:spcBef>
              <a:spcAft>
                <a:spcPts val="60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1" name="Google Shape;71;p9"/>
          <p:cNvSpPr txBox="1"/>
          <p:nvPr>
            <p:ph idx="2" type="body"/>
          </p:nvPr>
        </p:nvSpPr>
        <p:spPr>
          <a:xfrm>
            <a:off x="5740823" y="5262296"/>
            <a:ext cx="5869987" cy="6895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r">
              <a:spcBef>
                <a:spcPts val="220"/>
              </a:spcBef>
              <a:spcAft>
                <a:spcPts val="0"/>
              </a:spcAft>
              <a:buSzPts val="1012"/>
              <a:buNone/>
              <a:defRPr sz="11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012"/>
              <a:buNone/>
              <a:defRPr sz="11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/>
        </p:txBody>
      </p:sp>
      <p:sp>
        <p:nvSpPr>
          <p:cNvPr id="72" name="Google Shape;72;p9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9F276A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9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9F276A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9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9F276A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 txBox="1"/>
          <p:nvPr>
            <p:ph type="title"/>
          </p:nvPr>
        </p:nvSpPr>
        <p:spPr>
          <a:xfrm>
            <a:off x="581193" y="4693389"/>
            <a:ext cx="11029616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Gill Sans"/>
              <a:buNone/>
              <a:defRPr b="0" sz="2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0"/>
          <p:cNvSpPr/>
          <p:nvPr>
            <p:ph idx="2" type="pic"/>
          </p:nvPr>
        </p:nvSpPr>
        <p:spPr>
          <a:xfrm>
            <a:off x="447817" y="599725"/>
            <a:ext cx="11290859" cy="35572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78" name="Google Shape;78;p10"/>
          <p:cNvSpPr txBox="1"/>
          <p:nvPr>
            <p:ph idx="1" type="body"/>
          </p:nvPr>
        </p:nvSpPr>
        <p:spPr>
          <a:xfrm>
            <a:off x="581192" y="5260127"/>
            <a:ext cx="11029617" cy="598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40"/>
              </a:spcBef>
              <a:spcAft>
                <a:spcPts val="0"/>
              </a:spcAft>
              <a:buSzPts val="1104"/>
              <a:buNone/>
              <a:defRPr sz="12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104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/>
        </p:txBody>
      </p:sp>
      <p:sp>
        <p:nvSpPr>
          <p:cNvPr id="79" name="Google Shape;79;p10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0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0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  <a:defRPr b="0" i="0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33756" lvl="0" marL="457200" marR="0" rtl="0" algn="l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656"/>
              <a:buFont typeface="Noto Sans Symbols"/>
              <a:buChar char="◼"/>
              <a:defRPr b="0" i="0" sz="18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22072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10388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b="0" i="0" sz="14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298703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298704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298704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298704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298703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298703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1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1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"/>
          <p:cNvSpPr txBox="1"/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  <a:defRPr b="0" i="0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8" name="Google Shape;98;p13"/>
          <p:cNvSpPr txBox="1"/>
          <p:nvPr>
            <p:ph idx="1" type="body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33756" lvl="0" marL="457200" marR="0" rtl="0" algn="l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656"/>
              <a:buFont typeface="Noto Sans Symbols"/>
              <a:buChar char="◼"/>
              <a:defRPr b="0" i="0" sz="18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22072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b="0" i="0" sz="16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10388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b="0" i="0" sz="14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298703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298704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298704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298704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298703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298703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99" name="Google Shape;99;p13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00" name="Google Shape;100;p13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01" name="Google Shape;101;p13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2" name="Google Shape;102;p13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3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3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estrellamountain.edu/opie/emcc-dashboards" TargetMode="External"/><Relationship Id="rId4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gif"/><Relationship Id="rId4" Type="http://schemas.openxmlformats.org/officeDocument/2006/relationships/image" Target="../media/image4.png"/><Relationship Id="rId5" Type="http://schemas.openxmlformats.org/officeDocument/2006/relationships/image" Target="../media/image16.png"/><Relationship Id="rId6" Type="http://schemas.openxmlformats.org/officeDocument/2006/relationships/hyperlink" Target="https://www.estrellamountain.edu/employees/assessment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gif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Relationship Id="rId4" Type="http://schemas.openxmlformats.org/officeDocument/2006/relationships/image" Target="../media/image20.png"/><Relationship Id="rId5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jpg"/><Relationship Id="rId4" Type="http://schemas.openxmlformats.org/officeDocument/2006/relationships/image" Target="../media/image8.gif"/><Relationship Id="rId5" Type="http://schemas.openxmlformats.org/officeDocument/2006/relationships/image" Target="../media/image1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12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5" Type="http://schemas.openxmlformats.org/officeDocument/2006/relationships/image" Target="../media/image19.png"/><Relationship Id="rId6" Type="http://schemas.openxmlformats.org/officeDocument/2006/relationships/image" Target="../media/image11.png"/><Relationship Id="rId7" Type="http://schemas.openxmlformats.org/officeDocument/2006/relationships/image" Target="../media/image10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7" name="Google Shape;117;p15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5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5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5"/>
          <p:cNvSpPr/>
          <p:nvPr/>
        </p:nvSpPr>
        <p:spPr>
          <a:xfrm>
            <a:off x="446533" y="4199467"/>
            <a:ext cx="11296733" cy="21910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5"/>
          <p:cNvSpPr txBox="1"/>
          <p:nvPr>
            <p:ph type="ctrTitle"/>
          </p:nvPr>
        </p:nvSpPr>
        <p:spPr>
          <a:xfrm>
            <a:off x="581191" y="4000698"/>
            <a:ext cx="10993549" cy="14750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ill Sans"/>
              <a:buNone/>
            </a:pPr>
            <a:r>
              <a:rPr lang="en-US">
                <a:solidFill>
                  <a:srgbClr val="FFFFFF"/>
                </a:solidFill>
              </a:rPr>
              <a:t>ASSESSMENT MATTERS</a:t>
            </a:r>
            <a:endParaRPr/>
          </a:p>
        </p:txBody>
      </p:sp>
      <p:sp>
        <p:nvSpPr>
          <p:cNvPr id="122" name="Google Shape;122;p15"/>
          <p:cNvSpPr txBox="1"/>
          <p:nvPr>
            <p:ph idx="1" type="subTitle"/>
          </p:nvPr>
        </p:nvSpPr>
        <p:spPr>
          <a:xfrm>
            <a:off x="581194" y="5475712"/>
            <a:ext cx="10993546" cy="476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72"/>
              <a:buNone/>
            </a:pPr>
            <a:r>
              <a:rPr lang="en-US">
                <a:solidFill>
                  <a:srgbClr val="EBEBEB"/>
                </a:solidFill>
              </a:rPr>
              <a:t>THURSDAY,  AUGUST 15</a:t>
            </a:r>
            <a:r>
              <a:rPr baseline="30000" lang="en-US">
                <a:solidFill>
                  <a:srgbClr val="EBEBEB"/>
                </a:solidFill>
              </a:rPr>
              <a:t>TH</a:t>
            </a:r>
            <a:r>
              <a:rPr lang="en-US">
                <a:solidFill>
                  <a:srgbClr val="EBEBEB"/>
                </a:solidFill>
              </a:rPr>
              <a:t>, 2019</a:t>
            </a:r>
            <a:endParaRPr/>
          </a:p>
        </p:txBody>
      </p:sp>
      <p:pic>
        <p:nvPicPr>
          <p:cNvPr id="123" name="Google Shape;123;p15"/>
          <p:cNvPicPr preferRelativeResize="0"/>
          <p:nvPr/>
        </p:nvPicPr>
        <p:blipFill/>
        <p:spPr>
          <a:xfrm>
            <a:off x="446532" y="599725"/>
            <a:ext cx="11292143" cy="3557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4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76" name="Google Shape;276;p24"/>
          <p:cNvSpPr/>
          <p:nvPr/>
        </p:nvSpPr>
        <p:spPr>
          <a:xfrm>
            <a:off x="442377" y="614407"/>
            <a:ext cx="5609967" cy="56117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4"/>
          <p:cNvSpPr txBox="1"/>
          <p:nvPr>
            <p:ph type="title"/>
          </p:nvPr>
        </p:nvSpPr>
        <p:spPr>
          <a:xfrm>
            <a:off x="762121" y="960723"/>
            <a:ext cx="4968489" cy="101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ill Sans"/>
              <a:buNone/>
            </a:pPr>
            <a:r>
              <a:rPr lang="en-US">
                <a:solidFill>
                  <a:srgbClr val="FFFFFF"/>
                </a:solidFill>
              </a:rPr>
              <a:t>CLASSROOM STUDENT LEARNING OUTCOMES</a:t>
            </a:r>
            <a:endParaRPr/>
          </a:p>
        </p:txBody>
      </p:sp>
      <p:sp>
        <p:nvSpPr>
          <p:cNvPr id="278" name="Google Shape;278;p24"/>
          <p:cNvSpPr/>
          <p:nvPr/>
        </p:nvSpPr>
        <p:spPr>
          <a:xfrm>
            <a:off x="446534" y="457200"/>
            <a:ext cx="5605810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4"/>
          <p:cNvSpPr/>
          <p:nvPr/>
        </p:nvSpPr>
        <p:spPr>
          <a:xfrm>
            <a:off x="6144318" y="457200"/>
            <a:ext cx="5600007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24"/>
          <p:cNvSpPr txBox="1"/>
          <p:nvPr>
            <p:ph idx="1" type="body"/>
          </p:nvPr>
        </p:nvSpPr>
        <p:spPr>
          <a:xfrm>
            <a:off x="783387" y="2254102"/>
            <a:ext cx="4947221" cy="3650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06000" lvl="0" marL="306000" rtl="0" algn="l">
              <a:spcBef>
                <a:spcPts val="0"/>
              </a:spcBef>
              <a:spcAft>
                <a:spcPts val="0"/>
              </a:spcAft>
              <a:buSzPts val="1656"/>
              <a:buChar char="◼"/>
            </a:pPr>
            <a:r>
              <a:rPr lang="en-US">
                <a:solidFill>
                  <a:srgbClr val="FFFFFF"/>
                </a:solidFill>
              </a:rPr>
              <a:t>Office of Institutional Effectiveness website</a:t>
            </a:r>
            <a:endParaRPr/>
          </a:p>
          <a:p>
            <a:pPr indent="-306000" lvl="1" marL="630000" rtl="0" algn="l">
              <a:spcBef>
                <a:spcPts val="920"/>
              </a:spcBef>
              <a:spcAft>
                <a:spcPts val="0"/>
              </a:spcAft>
              <a:buSzPts val="1472"/>
              <a:buChar char="◼"/>
            </a:pPr>
            <a:r>
              <a:rPr lang="en-US">
                <a:solidFill>
                  <a:srgbClr val="FFFFFF"/>
                </a:solidFill>
              </a:rPr>
              <a:t>Dashboards</a:t>
            </a:r>
            <a:endParaRPr/>
          </a:p>
          <a:p>
            <a:pPr indent="-270000" lvl="2" marL="900000" rtl="0" algn="l">
              <a:spcBef>
                <a:spcPts val="880"/>
              </a:spcBef>
              <a:spcAft>
                <a:spcPts val="0"/>
              </a:spcAft>
              <a:buSzPts val="1288"/>
              <a:buChar char="◼"/>
            </a:pPr>
            <a:r>
              <a:rPr lang="en-US" u="sng">
                <a:solidFill>
                  <a:schemeClr val="hlink"/>
                </a:solidFill>
                <a:hlinkClick r:id="rId3"/>
              </a:rPr>
              <a:t>EMCC Student Learning Outcomes</a:t>
            </a:r>
            <a:endParaRPr>
              <a:solidFill>
                <a:srgbClr val="FFFFFF"/>
              </a:solidFill>
            </a:endParaRPr>
          </a:p>
          <a:p>
            <a:pPr indent="-233999" lvl="3" marL="1242000" rtl="0" algn="l">
              <a:spcBef>
                <a:spcPts val="840"/>
              </a:spcBef>
              <a:spcAft>
                <a:spcPts val="0"/>
              </a:spcAft>
              <a:buSzPts val="1104"/>
              <a:buChar char="◼"/>
            </a:pPr>
            <a:r>
              <a:rPr lang="en-US">
                <a:solidFill>
                  <a:srgbClr val="FFFFFF"/>
                </a:solidFill>
              </a:rPr>
              <a:t>Login In</a:t>
            </a:r>
            <a:endParaRPr/>
          </a:p>
        </p:txBody>
      </p:sp>
      <p:pic>
        <p:nvPicPr>
          <p:cNvPr descr="Education" id="281" name="Google Shape;281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1493" y="960723"/>
            <a:ext cx="4945656" cy="4945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5"/>
          <p:cNvSpPr txBox="1"/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ill Sans"/>
              <a:buNone/>
            </a:pPr>
            <a:r>
              <a:rPr lang="en-US">
                <a:solidFill>
                  <a:srgbClr val="FFFFFF"/>
                </a:solidFill>
              </a:rPr>
              <a:t>WEBSITE</a:t>
            </a:r>
            <a:endParaRPr/>
          </a:p>
        </p:txBody>
      </p:sp>
      <p:sp>
        <p:nvSpPr>
          <p:cNvPr id="287" name="Google Shape;287;p25"/>
          <p:cNvSpPr/>
          <p:nvPr/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88" name="Google Shape;28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848" y="2361056"/>
            <a:ext cx="4786279" cy="36484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9" name="Google Shape;289;p25"/>
          <p:cNvGrpSpPr/>
          <p:nvPr/>
        </p:nvGrpSpPr>
        <p:grpSpPr>
          <a:xfrm>
            <a:off x="6416321" y="3157377"/>
            <a:ext cx="5113968" cy="2091920"/>
            <a:chOff x="80516" y="976881"/>
            <a:chExt cx="5113968" cy="2091920"/>
          </a:xfrm>
        </p:grpSpPr>
        <p:sp>
          <p:nvSpPr>
            <p:cNvPr id="290" name="Google Shape;290;p25"/>
            <p:cNvSpPr/>
            <p:nvPr/>
          </p:nvSpPr>
          <p:spPr>
            <a:xfrm>
              <a:off x="727109" y="976881"/>
              <a:ext cx="1058062" cy="1058062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25"/>
            <p:cNvSpPr/>
            <p:nvPr/>
          </p:nvSpPr>
          <p:spPr>
            <a:xfrm>
              <a:off x="80516" y="2348801"/>
              <a:ext cx="235125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25"/>
            <p:cNvSpPr txBox="1"/>
            <p:nvPr/>
          </p:nvSpPr>
          <p:spPr>
            <a:xfrm>
              <a:off x="80516" y="2348801"/>
              <a:ext cx="235125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Gill Sans"/>
                <a:buNone/>
              </a:pPr>
              <a:r>
                <a:rPr lang="en-US" sz="11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Feedback Needed</a:t>
              </a:r>
              <a:endParaRPr/>
            </a:p>
          </p:txBody>
        </p:sp>
        <p:sp>
          <p:nvSpPr>
            <p:cNvPr id="293" name="Google Shape;293;p25"/>
            <p:cNvSpPr/>
            <p:nvPr/>
          </p:nvSpPr>
          <p:spPr>
            <a:xfrm>
              <a:off x="3489828" y="976881"/>
              <a:ext cx="1058062" cy="1058062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25"/>
            <p:cNvSpPr/>
            <p:nvPr/>
          </p:nvSpPr>
          <p:spPr>
            <a:xfrm>
              <a:off x="2843234" y="2348801"/>
              <a:ext cx="235125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5"/>
            <p:cNvSpPr txBox="1"/>
            <p:nvPr/>
          </p:nvSpPr>
          <p:spPr>
            <a:xfrm>
              <a:off x="2843234" y="2348801"/>
              <a:ext cx="235125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Gill Sans"/>
                <a:buNone/>
              </a:pPr>
              <a:r>
                <a:rPr lang="en-US" sz="1100" u="sng">
                  <a:solidFill>
                    <a:schemeClr val="hlink"/>
                  </a:solidFill>
                  <a:latin typeface="Gill Sans"/>
                  <a:ea typeface="Gill Sans"/>
                  <a:cs typeface="Gill Sans"/>
                  <a:sym typeface="Gill Sans"/>
                  <a:hlinkClick r:id="rId6"/>
                </a:rPr>
                <a:t>https://www.estrellamountain.edu/employees/assessment</a:t>
              </a:r>
              <a:endParaRPr sz="11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6"/>
          <p:cNvSpPr/>
          <p:nvPr/>
        </p:nvSpPr>
        <p:spPr>
          <a:xfrm>
            <a:off x="0" y="601363"/>
            <a:ext cx="12191999" cy="625663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01" name="Google Shape;301;p26"/>
          <p:cNvSpPr/>
          <p:nvPr/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26"/>
          <p:cNvSpPr txBox="1"/>
          <p:nvPr>
            <p:ph type="title"/>
          </p:nvPr>
        </p:nvSpPr>
        <p:spPr>
          <a:xfrm>
            <a:off x="8369643" y="1037967"/>
            <a:ext cx="3054091" cy="47091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2800"/>
              <a:buFont typeface="Gill Sans"/>
              <a:buNone/>
            </a:pPr>
            <a:r>
              <a:rPr lang="en-US">
                <a:solidFill>
                  <a:srgbClr val="FFFEFF"/>
                </a:solidFill>
              </a:rPr>
              <a:t>CANVAS</a:t>
            </a:r>
            <a:endParaRPr/>
          </a:p>
        </p:txBody>
      </p:sp>
      <p:grpSp>
        <p:nvGrpSpPr>
          <p:cNvPr id="303" name="Google Shape;303;p26"/>
          <p:cNvGrpSpPr/>
          <p:nvPr/>
        </p:nvGrpSpPr>
        <p:grpSpPr>
          <a:xfrm>
            <a:off x="486033" y="1037967"/>
            <a:ext cx="7012369" cy="4709130"/>
            <a:chOff x="0" y="0"/>
            <a:chExt cx="7012369" cy="4709130"/>
          </a:xfrm>
        </p:grpSpPr>
        <p:sp>
          <p:nvSpPr>
            <p:cNvPr id="304" name="Google Shape;304;p26"/>
            <p:cNvSpPr/>
            <p:nvPr/>
          </p:nvSpPr>
          <p:spPr>
            <a:xfrm>
              <a:off x="0" y="0"/>
              <a:ext cx="5960514" cy="1412739"/>
            </a:xfrm>
            <a:prstGeom prst="roundRect">
              <a:avLst>
                <a:gd fmla="val 10000" name="adj"/>
              </a:avLst>
            </a:prstGeom>
            <a:solidFill>
              <a:srgbClr val="902E62"/>
            </a:solidFill>
            <a:ln cap="rnd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26"/>
            <p:cNvSpPr txBox="1"/>
            <p:nvPr/>
          </p:nvSpPr>
          <p:spPr>
            <a:xfrm>
              <a:off x="41378" y="41378"/>
              <a:ext cx="4436058" cy="13299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Gill Sans"/>
                <a:buNone/>
              </a:pPr>
              <a:r>
                <a:rPr lang="en-US" sz="36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Institutional Level Learning Outcomes</a:t>
              </a:r>
              <a:endParaRPr/>
            </a:p>
          </p:txBody>
        </p:sp>
        <p:sp>
          <p:nvSpPr>
            <p:cNvPr id="306" name="Google Shape;306;p26"/>
            <p:cNvSpPr/>
            <p:nvPr/>
          </p:nvSpPr>
          <p:spPr>
            <a:xfrm>
              <a:off x="525927" y="1648195"/>
              <a:ext cx="5960514" cy="1412739"/>
            </a:xfrm>
            <a:prstGeom prst="roundRect">
              <a:avLst>
                <a:gd fmla="val 10000" name="adj"/>
              </a:avLst>
            </a:prstGeom>
            <a:solidFill>
              <a:srgbClr val="A03059"/>
            </a:solidFill>
            <a:ln cap="rnd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26"/>
            <p:cNvSpPr txBox="1"/>
            <p:nvPr/>
          </p:nvSpPr>
          <p:spPr>
            <a:xfrm>
              <a:off x="567305" y="1689573"/>
              <a:ext cx="4433550" cy="13299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Gill Sans"/>
                <a:buNone/>
              </a:pPr>
              <a:r>
                <a:rPr lang="en-US" sz="36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Customized Rubrics</a:t>
              </a:r>
              <a:endParaRPr/>
            </a:p>
          </p:txBody>
        </p:sp>
        <p:sp>
          <p:nvSpPr>
            <p:cNvPr id="308" name="Google Shape;308;p26"/>
            <p:cNvSpPr/>
            <p:nvPr/>
          </p:nvSpPr>
          <p:spPr>
            <a:xfrm>
              <a:off x="1051855" y="3296391"/>
              <a:ext cx="5960514" cy="1412739"/>
            </a:xfrm>
            <a:prstGeom prst="roundRect">
              <a:avLst>
                <a:gd fmla="val 10000" name="adj"/>
              </a:avLst>
            </a:prstGeom>
            <a:solidFill>
              <a:srgbClr val="B13049"/>
            </a:solidFill>
            <a:ln cap="rnd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6"/>
            <p:cNvSpPr txBox="1"/>
            <p:nvPr/>
          </p:nvSpPr>
          <p:spPr>
            <a:xfrm>
              <a:off x="1093233" y="3337769"/>
              <a:ext cx="4433550" cy="13299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Gill Sans"/>
                <a:buNone/>
              </a:pPr>
              <a:r>
                <a:rPr lang="en-US" sz="36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Import to Canvas and Specific Assignments</a:t>
              </a:r>
              <a:endParaRPr/>
            </a:p>
          </p:txBody>
        </p:sp>
        <p:sp>
          <p:nvSpPr>
            <p:cNvPr id="310" name="Google Shape;310;p26"/>
            <p:cNvSpPr/>
            <p:nvPr/>
          </p:nvSpPr>
          <p:spPr>
            <a:xfrm>
              <a:off x="5042233" y="1071327"/>
              <a:ext cx="918280" cy="918280"/>
            </a:xfrm>
            <a:prstGeom prst="downArrow">
              <a:avLst>
                <a:gd fmla="val 55000" name="adj1"/>
                <a:gd fmla="val 45000" name="adj2"/>
              </a:avLst>
            </a:prstGeom>
            <a:solidFill>
              <a:srgbClr val="DBCAD1">
                <a:alpha val="89803"/>
              </a:srgbClr>
            </a:solidFill>
            <a:ln cap="rnd" cmpd="sng" w="22225">
              <a:solidFill>
                <a:srgbClr val="DBCAD1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26"/>
            <p:cNvSpPr txBox="1"/>
            <p:nvPr/>
          </p:nvSpPr>
          <p:spPr>
            <a:xfrm>
              <a:off x="5248846" y="1071327"/>
              <a:ext cx="505054" cy="691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Gill Sans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5568161" y="2710104"/>
              <a:ext cx="918280" cy="918280"/>
            </a:xfrm>
            <a:prstGeom prst="downArrow">
              <a:avLst>
                <a:gd fmla="val 55000" name="adj1"/>
                <a:gd fmla="val 45000" name="adj2"/>
              </a:avLst>
            </a:prstGeom>
            <a:solidFill>
              <a:srgbClr val="E3CACD">
                <a:alpha val="89803"/>
              </a:srgbClr>
            </a:solidFill>
            <a:ln cap="rnd" cmpd="sng" w="22225">
              <a:solidFill>
                <a:srgbClr val="E3CACD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26"/>
            <p:cNvSpPr txBox="1"/>
            <p:nvPr/>
          </p:nvSpPr>
          <p:spPr>
            <a:xfrm>
              <a:off x="5774774" y="2710104"/>
              <a:ext cx="505054" cy="691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Gill Sans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7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27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27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7"/>
          <p:cNvSpPr/>
          <p:nvPr/>
        </p:nvSpPr>
        <p:spPr>
          <a:xfrm>
            <a:off x="0" y="1"/>
            <a:ext cx="12191999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23" name="Google Shape;323;p27"/>
          <p:cNvSpPr txBox="1"/>
          <p:nvPr>
            <p:ph type="title"/>
          </p:nvPr>
        </p:nvSpPr>
        <p:spPr>
          <a:xfrm>
            <a:off x="581192" y="1370517"/>
            <a:ext cx="5708356" cy="198257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Gill Sans"/>
              <a:buNone/>
            </a:pPr>
            <a:r>
              <a:rPr lang="en-US" sz="4000">
                <a:solidFill>
                  <a:schemeClr val="accent1"/>
                </a:solidFill>
              </a:rPr>
              <a:t>LET’S PLAY!</a:t>
            </a:r>
            <a:endParaRPr/>
          </a:p>
        </p:txBody>
      </p:sp>
      <p:sp>
        <p:nvSpPr>
          <p:cNvPr id="324" name="Google Shape;324;p27"/>
          <p:cNvSpPr txBox="1"/>
          <p:nvPr>
            <p:ph idx="1" type="body"/>
          </p:nvPr>
        </p:nvSpPr>
        <p:spPr>
          <a:xfrm>
            <a:off x="581194" y="3353089"/>
            <a:ext cx="5511418" cy="16477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3312"/>
              <a:buNone/>
            </a:pPr>
            <a:r>
              <a:rPr lang="en-US" sz="3600" cap="none">
                <a:solidFill>
                  <a:schemeClr val="accent2"/>
                </a:solidFill>
              </a:rPr>
              <a:t>ARE YOU KOALA-FIED?</a:t>
            </a:r>
            <a:endParaRPr/>
          </a:p>
        </p:txBody>
      </p:sp>
      <p:sp>
        <p:nvSpPr>
          <p:cNvPr id="325" name="Google Shape;325;p27"/>
          <p:cNvSpPr/>
          <p:nvPr/>
        </p:nvSpPr>
        <p:spPr>
          <a:xfrm>
            <a:off x="446534" y="457200"/>
            <a:ext cx="3052796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27"/>
          <p:cNvSpPr/>
          <p:nvPr/>
        </p:nvSpPr>
        <p:spPr>
          <a:xfrm>
            <a:off x="3591306" y="457200"/>
            <a:ext cx="3052798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7"/>
          <p:cNvSpPr/>
          <p:nvPr/>
        </p:nvSpPr>
        <p:spPr>
          <a:xfrm>
            <a:off x="6736079" y="453643"/>
            <a:ext cx="5009388" cy="98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7"/>
          <p:cNvSpPr/>
          <p:nvPr/>
        </p:nvSpPr>
        <p:spPr>
          <a:xfrm>
            <a:off x="6736079" y="723899"/>
            <a:ext cx="5009388" cy="5666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9" name="Google Shape;32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79546" y="1697911"/>
            <a:ext cx="3722454" cy="37224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28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28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28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9" name="Google Shape;339;p28"/>
          <p:cNvSpPr/>
          <p:nvPr/>
        </p:nvSpPr>
        <p:spPr>
          <a:xfrm>
            <a:off x="1784420" y="457200"/>
            <a:ext cx="6248454" cy="58597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28"/>
          <p:cNvSpPr txBox="1"/>
          <p:nvPr>
            <p:ph type="title"/>
          </p:nvPr>
        </p:nvSpPr>
        <p:spPr>
          <a:xfrm>
            <a:off x="2156346" y="849745"/>
            <a:ext cx="5526993" cy="47458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Gill Sans"/>
              <a:buNone/>
            </a:pPr>
            <a:r>
              <a:rPr lang="en-US" sz="6000">
                <a:solidFill>
                  <a:srgbClr val="FFFFFF"/>
                </a:solidFill>
              </a:rPr>
              <a:t>DEBRIEF</a:t>
            </a:r>
            <a:endParaRPr/>
          </a:p>
        </p:txBody>
      </p:sp>
      <p:sp>
        <p:nvSpPr>
          <p:cNvPr id="341" name="Google Shape;341;p28"/>
          <p:cNvSpPr/>
          <p:nvPr/>
        </p:nvSpPr>
        <p:spPr>
          <a:xfrm>
            <a:off x="8129872" y="453642"/>
            <a:ext cx="3615595" cy="5863293"/>
          </a:xfrm>
          <a:prstGeom prst="rect">
            <a:avLst/>
          </a:prstGeom>
          <a:solidFill>
            <a:srgbClr val="6C778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28"/>
          <p:cNvSpPr txBox="1"/>
          <p:nvPr>
            <p:ph idx="1" type="body"/>
          </p:nvPr>
        </p:nvSpPr>
        <p:spPr>
          <a:xfrm>
            <a:off x="8317076" y="668740"/>
            <a:ext cx="3147043" cy="4926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4048"/>
              <a:buNone/>
            </a:pPr>
            <a:r>
              <a:rPr lang="en-US" sz="4400" cap="none">
                <a:solidFill>
                  <a:srgbClr val="FFFFFF"/>
                </a:solidFill>
              </a:rPr>
              <a:t>WHAT WAS THE POINT OF THIS?</a:t>
            </a:r>
            <a:endParaRPr/>
          </a:p>
        </p:txBody>
      </p:sp>
      <p:sp>
        <p:nvSpPr>
          <p:cNvPr id="343" name="Google Shape;343;p28"/>
          <p:cNvSpPr/>
          <p:nvPr/>
        </p:nvSpPr>
        <p:spPr>
          <a:xfrm>
            <a:off x="581191" y="457201"/>
            <a:ext cx="1106164" cy="58597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9"/>
          <p:cNvSpPr txBox="1"/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2800"/>
              <a:buFont typeface="Gill Sans"/>
              <a:buNone/>
            </a:pPr>
            <a:r>
              <a:rPr lang="en-US">
                <a:solidFill>
                  <a:srgbClr val="FFFEFF"/>
                </a:solidFill>
              </a:rPr>
              <a:t>THANK YOU!</a:t>
            </a:r>
            <a:endParaRPr/>
          </a:p>
        </p:txBody>
      </p:sp>
      <p:grpSp>
        <p:nvGrpSpPr>
          <p:cNvPr id="349" name="Google Shape;349;p29"/>
          <p:cNvGrpSpPr/>
          <p:nvPr/>
        </p:nvGrpSpPr>
        <p:grpSpPr>
          <a:xfrm>
            <a:off x="584203" y="2850736"/>
            <a:ext cx="11023592" cy="2339215"/>
            <a:chOff x="3178" y="669511"/>
            <a:chExt cx="11023592" cy="2339215"/>
          </a:xfrm>
        </p:grpSpPr>
        <p:sp>
          <p:nvSpPr>
            <p:cNvPr id="350" name="Google Shape;350;p29"/>
            <p:cNvSpPr/>
            <p:nvPr/>
          </p:nvSpPr>
          <p:spPr>
            <a:xfrm>
              <a:off x="1072631" y="669511"/>
              <a:ext cx="1151718" cy="115171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9"/>
            <p:cNvSpPr/>
            <p:nvPr/>
          </p:nvSpPr>
          <p:spPr>
            <a:xfrm>
              <a:off x="3178" y="1921816"/>
              <a:ext cx="3290624" cy="4935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29"/>
            <p:cNvSpPr txBox="1"/>
            <p:nvPr/>
          </p:nvSpPr>
          <p:spPr>
            <a:xfrm>
              <a:off x="3178" y="1921816"/>
              <a:ext cx="3290624" cy="4935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Gill Sans"/>
                <a:buNone/>
              </a:pPr>
              <a:r>
                <a:rPr b="1" lang="en-US" sz="24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Have a great semester</a:t>
              </a:r>
              <a:endParaRPr/>
            </a:p>
          </p:txBody>
        </p:sp>
        <p:sp>
          <p:nvSpPr>
            <p:cNvPr id="353" name="Google Shape;353;p29"/>
            <p:cNvSpPr/>
            <p:nvPr/>
          </p:nvSpPr>
          <p:spPr>
            <a:xfrm>
              <a:off x="3178" y="2462194"/>
              <a:ext cx="3290624" cy="54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29"/>
            <p:cNvSpPr/>
            <p:nvPr/>
          </p:nvSpPr>
          <p:spPr>
            <a:xfrm>
              <a:off x="4939115" y="669511"/>
              <a:ext cx="1151718" cy="115171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9"/>
            <p:cNvSpPr/>
            <p:nvPr/>
          </p:nvSpPr>
          <p:spPr>
            <a:xfrm>
              <a:off x="3869662" y="1921816"/>
              <a:ext cx="3290624" cy="4935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29"/>
            <p:cNvSpPr txBox="1"/>
            <p:nvPr/>
          </p:nvSpPr>
          <p:spPr>
            <a:xfrm>
              <a:off x="3869662" y="1921816"/>
              <a:ext cx="3290624" cy="4935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Gill Sans"/>
                <a:buNone/>
              </a:pPr>
              <a:r>
                <a:rPr b="1" lang="en-US" sz="24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Roni Collazo </a:t>
              </a:r>
              <a:endParaRPr/>
            </a:p>
          </p:txBody>
        </p:sp>
        <p:sp>
          <p:nvSpPr>
            <p:cNvPr id="357" name="Google Shape;357;p29"/>
            <p:cNvSpPr/>
            <p:nvPr/>
          </p:nvSpPr>
          <p:spPr>
            <a:xfrm>
              <a:off x="3869662" y="2462194"/>
              <a:ext cx="3290624" cy="54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9"/>
            <p:cNvSpPr txBox="1"/>
            <p:nvPr/>
          </p:nvSpPr>
          <p:spPr>
            <a:xfrm>
              <a:off x="3869662" y="2462194"/>
              <a:ext cx="3290624" cy="54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Gill Sans"/>
                <a:buNone/>
              </a:pPr>
              <a:r>
                <a:rPr lang="en-US" sz="17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OCT142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59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Gill Sans"/>
                <a:buNone/>
              </a:pPr>
              <a:r>
                <a:rPr lang="en-US" sz="17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623-935-8983 (58983)</a:t>
              </a:r>
              <a:endParaRPr/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8805600" y="669511"/>
              <a:ext cx="1151718" cy="115171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7736146" y="1921816"/>
              <a:ext cx="3290624" cy="4935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29"/>
            <p:cNvSpPr txBox="1"/>
            <p:nvPr/>
          </p:nvSpPr>
          <p:spPr>
            <a:xfrm>
              <a:off x="7736146" y="1921816"/>
              <a:ext cx="3290624" cy="4935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Gill Sans"/>
                <a:buNone/>
              </a:pPr>
              <a:r>
                <a:rPr b="1" lang="en-US" sz="24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Becky Baranowski</a:t>
              </a:r>
              <a:endParaRPr/>
            </a:p>
          </p:txBody>
        </p:sp>
        <p:sp>
          <p:nvSpPr>
            <p:cNvPr id="362" name="Google Shape;362;p29"/>
            <p:cNvSpPr/>
            <p:nvPr/>
          </p:nvSpPr>
          <p:spPr>
            <a:xfrm>
              <a:off x="7736146" y="2462194"/>
              <a:ext cx="3290624" cy="54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29"/>
            <p:cNvSpPr txBox="1"/>
            <p:nvPr/>
          </p:nvSpPr>
          <p:spPr>
            <a:xfrm>
              <a:off x="7736146" y="2462194"/>
              <a:ext cx="3290624" cy="54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Gill Sans"/>
                <a:buNone/>
              </a:pPr>
              <a:r>
                <a:rPr lang="en-US" sz="17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MON241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59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Gill Sans"/>
                <a:buNone/>
              </a:pPr>
              <a:r>
                <a:rPr lang="en-US" sz="17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623-935-8596 (58956)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/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rPr lang="en-US"/>
              <a:t>WELCOME BACK!  FIRST DAY OF SCHOOL – WHICH ONE ARE YOU?</a:t>
            </a:r>
            <a:endParaRPr/>
          </a:p>
        </p:txBody>
      </p:sp>
      <p:pic>
        <p:nvPicPr>
          <p:cNvPr id="129" name="Google Shape;129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66615" y="5129517"/>
            <a:ext cx="1725386" cy="1728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78000" y="2758630"/>
            <a:ext cx="3162300" cy="196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60030" y="2695130"/>
            <a:ext cx="2993571" cy="20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2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7"/>
          <p:cNvSpPr txBox="1"/>
          <p:nvPr>
            <p:ph type="title"/>
          </p:nvPr>
        </p:nvSpPr>
        <p:spPr>
          <a:xfrm>
            <a:off x="609906" y="702155"/>
            <a:ext cx="3568661" cy="12697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Gill Sans"/>
              <a:buNone/>
            </a:pPr>
            <a:r>
              <a:rPr lang="en-US">
                <a:solidFill>
                  <a:schemeClr val="lt2"/>
                </a:solidFill>
              </a:rPr>
              <a:t>INTRODUCTIONS</a:t>
            </a:r>
            <a:endParaRPr/>
          </a:p>
        </p:txBody>
      </p:sp>
      <p:sp>
        <p:nvSpPr>
          <p:cNvPr id="138" name="Google Shape;138;p17"/>
          <p:cNvSpPr/>
          <p:nvPr/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00951" y="4571866"/>
            <a:ext cx="4623008" cy="21496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 txBox="1"/>
          <p:nvPr/>
        </p:nvSpPr>
        <p:spPr>
          <a:xfrm>
            <a:off x="1829549" y="2331376"/>
            <a:ext cx="326974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Assessment Coordinators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	Becky Baranowski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	Roni Collazo</a:t>
            </a:r>
            <a:endParaRPr/>
          </a:p>
        </p:txBody>
      </p:sp>
      <p:sp>
        <p:nvSpPr>
          <p:cNvPr id="141" name="Google Shape;141;p17"/>
          <p:cNvSpPr txBox="1"/>
          <p:nvPr/>
        </p:nvSpPr>
        <p:spPr>
          <a:xfrm>
            <a:off x="5551932" y="820758"/>
            <a:ext cx="636424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Classroom Student Learning Outcomes Champions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	Catherine Cochrane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	Olga Tsoudis</a:t>
            </a:r>
            <a:endParaRPr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2" name="Google Shape;142;p17"/>
          <p:cNvSpPr txBox="1"/>
          <p:nvPr/>
        </p:nvSpPr>
        <p:spPr>
          <a:xfrm>
            <a:off x="7561742" y="2447542"/>
            <a:ext cx="3392275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Student Affairs Champions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	Catrina Kranich</a:t>
            </a:r>
            <a:endParaRPr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	Kristina Scott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	Jake Ormond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	Pattie Cardenas-Adame</a:t>
            </a:r>
            <a:endParaRPr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3" name="Google Shape;143;p17"/>
          <p:cNvSpPr txBox="1"/>
          <p:nvPr/>
        </p:nvSpPr>
        <p:spPr>
          <a:xfrm>
            <a:off x="360719" y="4594000"/>
            <a:ext cx="592861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Office of Planning and Institutional Effectiveness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	Jim Waugh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	Rene Willikens</a:t>
            </a:r>
            <a:endParaRPr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4" name="Google Shape;144;p17"/>
          <p:cNvSpPr txBox="1"/>
          <p:nvPr/>
        </p:nvSpPr>
        <p:spPr>
          <a:xfrm>
            <a:off x="3325024" y="5925012"/>
            <a:ext cx="24982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You - Team Names</a:t>
            </a:r>
            <a:endParaRPr/>
          </a:p>
        </p:txBody>
      </p:sp>
      <p:pic>
        <p:nvPicPr>
          <p:cNvPr id="145" name="Google Shape;14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00951" y="4389120"/>
            <a:ext cx="4623008" cy="2463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8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1" name="Google Shape;151;p18"/>
          <p:cNvSpPr/>
          <p:nvPr/>
        </p:nvSpPr>
        <p:spPr>
          <a:xfrm>
            <a:off x="442377" y="614407"/>
            <a:ext cx="5609967" cy="56117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8"/>
          <p:cNvSpPr txBox="1"/>
          <p:nvPr>
            <p:ph type="title"/>
          </p:nvPr>
        </p:nvSpPr>
        <p:spPr>
          <a:xfrm>
            <a:off x="762121" y="960723"/>
            <a:ext cx="4968489" cy="101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ill Sans"/>
              <a:buNone/>
            </a:pPr>
            <a:r>
              <a:rPr lang="en-US">
                <a:solidFill>
                  <a:srgbClr val="FFFFFF"/>
                </a:solidFill>
              </a:rPr>
              <a:t>OUR ROLE</a:t>
            </a:r>
            <a:endParaRPr/>
          </a:p>
        </p:txBody>
      </p:sp>
      <p:sp>
        <p:nvSpPr>
          <p:cNvPr id="153" name="Google Shape;153;p18"/>
          <p:cNvSpPr/>
          <p:nvPr/>
        </p:nvSpPr>
        <p:spPr>
          <a:xfrm>
            <a:off x="446534" y="457200"/>
            <a:ext cx="5605810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8"/>
          <p:cNvSpPr/>
          <p:nvPr/>
        </p:nvSpPr>
        <p:spPr>
          <a:xfrm>
            <a:off x="6144318" y="457200"/>
            <a:ext cx="5600007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8"/>
          <p:cNvSpPr txBox="1"/>
          <p:nvPr>
            <p:ph idx="1" type="body"/>
          </p:nvPr>
        </p:nvSpPr>
        <p:spPr>
          <a:xfrm>
            <a:off x="783387" y="2254102"/>
            <a:ext cx="4947221" cy="3650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06000" lvl="0" marL="306000" rtl="0" algn="l">
              <a:spcBef>
                <a:spcPts val="0"/>
              </a:spcBef>
              <a:spcAft>
                <a:spcPts val="0"/>
              </a:spcAft>
              <a:buSzPts val="1656"/>
              <a:buChar char="◼"/>
            </a:pPr>
            <a:r>
              <a:rPr lang="en-US">
                <a:solidFill>
                  <a:srgbClr val="FFFFFF"/>
                </a:solidFill>
              </a:rPr>
              <a:t>Facilitate, coordinate, and help align assessment at classroom, program, and institutional level</a:t>
            </a:r>
            <a:endParaRPr/>
          </a:p>
          <a:p>
            <a:pPr indent="-306000" lvl="0" marL="306000" rtl="0" algn="l">
              <a:spcBef>
                <a:spcPts val="960"/>
              </a:spcBef>
              <a:spcAft>
                <a:spcPts val="0"/>
              </a:spcAft>
              <a:buSzPts val="1656"/>
              <a:buChar char="◼"/>
            </a:pPr>
            <a:r>
              <a:rPr lang="en-US">
                <a:solidFill>
                  <a:srgbClr val="FFFFFF"/>
                </a:solidFill>
              </a:rPr>
              <a:t>We support assessment activities with a goal to create a culture of student learning and continual improvement</a:t>
            </a:r>
            <a:endParaRPr/>
          </a:p>
        </p:txBody>
      </p:sp>
      <p:pic>
        <p:nvPicPr>
          <p:cNvPr id="156" name="Google Shape;15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71493" y="960723"/>
            <a:ext cx="4945656" cy="4945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9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9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9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9"/>
          <p:cNvSpPr/>
          <p:nvPr/>
        </p:nvSpPr>
        <p:spPr>
          <a:xfrm>
            <a:off x="0" y="1"/>
            <a:ext cx="12191999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67" name="Google Shape;167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8604" l="0" r="2" t="5692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9"/>
          <p:cNvSpPr/>
          <p:nvPr/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9"/>
          <p:cNvSpPr txBox="1"/>
          <p:nvPr>
            <p:ph type="title"/>
          </p:nvPr>
        </p:nvSpPr>
        <p:spPr>
          <a:xfrm>
            <a:off x="8296275" y="1419225"/>
            <a:ext cx="3081576" cy="208586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ill Sans"/>
              <a:buNone/>
            </a:pPr>
            <a:r>
              <a:rPr lang="en-US" sz="3600">
                <a:solidFill>
                  <a:srgbClr val="FFFFFF"/>
                </a:solidFill>
              </a:rPr>
              <a:t>OUR PURPOSE</a:t>
            </a:r>
            <a:endParaRPr/>
          </a:p>
        </p:txBody>
      </p:sp>
      <p:grpSp>
        <p:nvGrpSpPr>
          <p:cNvPr id="170" name="Google Shape;170;p19"/>
          <p:cNvGrpSpPr/>
          <p:nvPr/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71" name="Google Shape;171;p19"/>
            <p:cNvSpPr/>
            <p:nvPr/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19"/>
            <p:cNvSpPr/>
            <p:nvPr/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19"/>
            <p:cNvSpPr/>
            <p:nvPr/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4" name="Google Shape;174;p19"/>
          <p:cNvSpPr txBox="1"/>
          <p:nvPr/>
        </p:nvSpPr>
        <p:spPr>
          <a:xfrm>
            <a:off x="8116252" y="4138000"/>
            <a:ext cx="361118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Integration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Assessment Student Achievement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Analysis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Continuous Assessment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727272"/>
            </a:gs>
            <a:gs pos="100000">
              <a:srgbClr val="333333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0"/>
          <p:cNvSpPr/>
          <p:nvPr/>
        </p:nvSpPr>
        <p:spPr>
          <a:xfrm>
            <a:off x="0" y="0"/>
            <a:ext cx="12191999" cy="6858001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1" name="Google Shape;181;p20"/>
          <p:cNvSpPr txBox="1"/>
          <p:nvPr>
            <p:ph type="title"/>
          </p:nvPr>
        </p:nvSpPr>
        <p:spPr>
          <a:xfrm>
            <a:off x="446534" y="4999383"/>
            <a:ext cx="11293599" cy="9524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Gill Sans"/>
              <a:buNone/>
            </a:pPr>
            <a:r>
              <a:rPr lang="en-US">
                <a:solidFill>
                  <a:schemeClr val="accent1"/>
                </a:solidFill>
              </a:rPr>
              <a:t>UPDATES</a:t>
            </a:r>
            <a:endParaRPr/>
          </a:p>
        </p:txBody>
      </p:sp>
      <p:sp>
        <p:nvSpPr>
          <p:cNvPr id="182" name="Google Shape;182;p20"/>
          <p:cNvSpPr/>
          <p:nvPr/>
        </p:nvSpPr>
        <p:spPr>
          <a:xfrm>
            <a:off x="446534" y="457201"/>
            <a:ext cx="11298933" cy="4377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0"/>
          <p:cNvSpPr/>
          <p:nvPr/>
        </p:nvSpPr>
        <p:spPr>
          <a:xfrm>
            <a:off x="446534" y="6057326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0"/>
          <p:cNvSpPr/>
          <p:nvPr/>
        </p:nvSpPr>
        <p:spPr>
          <a:xfrm>
            <a:off x="4241830" y="6057326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0"/>
          <p:cNvSpPr/>
          <p:nvPr/>
        </p:nvSpPr>
        <p:spPr>
          <a:xfrm>
            <a:off x="8042147" y="6053769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6" name="Google Shape;186;p20"/>
          <p:cNvGrpSpPr/>
          <p:nvPr/>
        </p:nvGrpSpPr>
        <p:grpSpPr>
          <a:xfrm>
            <a:off x="1096009" y="1240382"/>
            <a:ext cx="9992637" cy="2852815"/>
            <a:chOff x="6008" y="146458"/>
            <a:chExt cx="9992637" cy="2852815"/>
          </a:xfrm>
        </p:grpSpPr>
        <p:sp>
          <p:nvSpPr>
            <p:cNvPr id="187" name="Google Shape;187;p20"/>
            <p:cNvSpPr/>
            <p:nvPr/>
          </p:nvSpPr>
          <p:spPr>
            <a:xfrm>
              <a:off x="6008" y="146458"/>
              <a:ext cx="1878315" cy="2852815"/>
            </a:xfrm>
            <a:prstGeom prst="rect">
              <a:avLst/>
            </a:prstGeom>
            <a:gradFill>
              <a:gsLst>
                <a:gs pos="0">
                  <a:srgbClr val="A14372"/>
                </a:gs>
                <a:gs pos="84000">
                  <a:srgbClr val="782551"/>
                </a:gs>
                <a:gs pos="100000">
                  <a:srgbClr val="782551"/>
                </a:gs>
              </a:gsLst>
              <a:lin ang="5400000" scaled="0"/>
            </a:gradFill>
            <a:ln cap="rnd" cmpd="sng" w="12700">
              <a:solidFill>
                <a:srgbClr val="902E62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8100" rotWithShape="0" dir="5400000" dist="25400">
                <a:srgbClr val="000000">
                  <a:alpha val="5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20"/>
            <p:cNvSpPr txBox="1"/>
            <p:nvPr/>
          </p:nvSpPr>
          <p:spPr>
            <a:xfrm>
              <a:off x="6008" y="1287584"/>
              <a:ext cx="1878315" cy="1711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30200" lIns="185525" spcFirstLastPara="1" rIns="1855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Gill Sans"/>
                <a:buNone/>
              </a:pPr>
              <a:r>
                <a:rPr lang="en-US" sz="14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Student Academic Achievement Committee 🡪  </a:t>
              </a:r>
              <a:r>
                <a:rPr lang="en-US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Student Assessment Committee (SAC)</a:t>
              </a:r>
              <a:endParaRPr/>
            </a:p>
          </p:txBody>
        </p:sp>
        <p:sp>
          <p:nvSpPr>
            <p:cNvPr id="189" name="Google Shape;189;p20"/>
            <p:cNvSpPr/>
            <p:nvPr/>
          </p:nvSpPr>
          <p:spPr>
            <a:xfrm>
              <a:off x="6008" y="445877"/>
              <a:ext cx="1878315" cy="901591"/>
            </a:xfrm>
            <a:prstGeom prst="rect">
              <a:avLst/>
            </a:prstGeom>
            <a:noFill/>
            <a:ln>
              <a:noFill/>
            </a:ln>
            <a:effectLst>
              <a:outerShdw blurRad="38100" rotWithShape="0" dir="5400000" dist="25400">
                <a:srgbClr val="000000">
                  <a:alpha val="5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20"/>
            <p:cNvSpPr txBox="1"/>
            <p:nvPr/>
          </p:nvSpPr>
          <p:spPr>
            <a:xfrm>
              <a:off x="6008" y="445877"/>
              <a:ext cx="1878315" cy="9015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100" lIns="185525" spcFirstLastPara="1" rIns="185525" wrap="square" tIns="165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300"/>
                <a:buFont typeface="Gill Sans"/>
                <a:buNone/>
              </a:pPr>
              <a:r>
                <a:rPr lang="en-US" sz="43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01</a:t>
              </a:r>
              <a:endParaRPr/>
            </a:p>
          </p:txBody>
        </p:sp>
        <p:sp>
          <p:nvSpPr>
            <p:cNvPr id="191" name="Google Shape;191;p20"/>
            <p:cNvSpPr/>
            <p:nvPr/>
          </p:nvSpPr>
          <p:spPr>
            <a:xfrm>
              <a:off x="2034589" y="146458"/>
              <a:ext cx="1878315" cy="2852815"/>
            </a:xfrm>
            <a:prstGeom prst="rect">
              <a:avLst/>
            </a:prstGeom>
            <a:gradFill>
              <a:gsLst>
                <a:gs pos="0">
                  <a:srgbClr val="BF495D"/>
                </a:gs>
                <a:gs pos="84000">
                  <a:srgbClr val="93273C"/>
                </a:gs>
                <a:gs pos="100000">
                  <a:srgbClr val="93273C"/>
                </a:gs>
              </a:gsLst>
              <a:lin ang="5400000" scaled="0"/>
            </a:gradFill>
            <a:ln cap="rnd" cmpd="sng" w="12700">
              <a:solidFill>
                <a:srgbClr val="B1304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8100" rotWithShape="0" dir="5400000" dist="25400">
                <a:srgbClr val="000000">
                  <a:alpha val="5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0"/>
            <p:cNvSpPr txBox="1"/>
            <p:nvPr/>
          </p:nvSpPr>
          <p:spPr>
            <a:xfrm>
              <a:off x="2034589" y="1287584"/>
              <a:ext cx="1878315" cy="1711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30200" lIns="185525" spcFirstLastPara="1" rIns="1855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Gill Sans"/>
                <a:buNone/>
              </a:pPr>
              <a:r>
                <a:rPr lang="en-US" sz="15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General Education Abilities 🡪  </a:t>
              </a:r>
              <a:r>
                <a:rPr lang="en-US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Institutional Level Learning Outcomes</a:t>
              </a:r>
              <a:endParaRPr/>
            </a:p>
          </p:txBody>
        </p:sp>
        <p:sp>
          <p:nvSpPr>
            <p:cNvPr id="193" name="Google Shape;193;p20"/>
            <p:cNvSpPr/>
            <p:nvPr/>
          </p:nvSpPr>
          <p:spPr>
            <a:xfrm>
              <a:off x="2034589" y="445877"/>
              <a:ext cx="1878315" cy="901591"/>
            </a:xfrm>
            <a:prstGeom prst="rect">
              <a:avLst/>
            </a:prstGeom>
            <a:noFill/>
            <a:ln>
              <a:noFill/>
            </a:ln>
            <a:effectLst>
              <a:outerShdw blurRad="38100" rotWithShape="0" dir="5400000" dist="25400">
                <a:srgbClr val="000000">
                  <a:alpha val="5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0"/>
            <p:cNvSpPr txBox="1"/>
            <p:nvPr/>
          </p:nvSpPr>
          <p:spPr>
            <a:xfrm>
              <a:off x="2034589" y="445877"/>
              <a:ext cx="1878315" cy="9015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100" lIns="185525" spcFirstLastPara="1" rIns="185525" wrap="square" tIns="165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300"/>
                <a:buFont typeface="Gill Sans"/>
                <a:buNone/>
              </a:pPr>
              <a:r>
                <a:rPr lang="en-US" sz="43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02</a:t>
              </a: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>
              <a:off x="4063169" y="146458"/>
              <a:ext cx="1878315" cy="2852815"/>
            </a:xfrm>
            <a:prstGeom prst="rect">
              <a:avLst/>
            </a:prstGeom>
            <a:gradFill>
              <a:gsLst>
                <a:gs pos="0">
                  <a:srgbClr val="AAB1B7"/>
                </a:gs>
                <a:gs pos="84000">
                  <a:srgbClr val="7A858E"/>
                </a:gs>
                <a:gs pos="100000">
                  <a:srgbClr val="7A858E"/>
                </a:gs>
              </a:gsLst>
              <a:lin ang="5400000" scaled="0"/>
            </a:gradFill>
            <a:ln cap="rnd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8100" rotWithShape="0" dir="5400000" dist="25400">
                <a:srgbClr val="000000">
                  <a:alpha val="5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20"/>
            <p:cNvSpPr txBox="1"/>
            <p:nvPr/>
          </p:nvSpPr>
          <p:spPr>
            <a:xfrm>
              <a:off x="4063169" y="1287584"/>
              <a:ext cx="1878315" cy="1711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30200" lIns="185525" spcFirstLastPara="1" rIns="1855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Gill Sans"/>
                <a:buNone/>
              </a:pPr>
              <a:r>
                <a:rPr lang="en-US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Website</a:t>
              </a:r>
              <a:endParaRPr/>
            </a:p>
          </p:txBody>
        </p:sp>
        <p:sp>
          <p:nvSpPr>
            <p:cNvPr id="197" name="Google Shape;197;p20"/>
            <p:cNvSpPr/>
            <p:nvPr/>
          </p:nvSpPr>
          <p:spPr>
            <a:xfrm>
              <a:off x="4063169" y="445877"/>
              <a:ext cx="1878315" cy="901591"/>
            </a:xfrm>
            <a:prstGeom prst="rect">
              <a:avLst/>
            </a:prstGeom>
            <a:noFill/>
            <a:ln>
              <a:noFill/>
            </a:ln>
            <a:effectLst>
              <a:outerShdw blurRad="38100" rotWithShape="0" dir="5400000" dist="25400">
                <a:srgbClr val="000000">
                  <a:alpha val="5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20"/>
            <p:cNvSpPr txBox="1"/>
            <p:nvPr/>
          </p:nvSpPr>
          <p:spPr>
            <a:xfrm>
              <a:off x="4063169" y="445877"/>
              <a:ext cx="1878315" cy="9015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100" lIns="185525" spcFirstLastPara="1" rIns="185525" wrap="square" tIns="165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300"/>
                <a:buFont typeface="Gill Sans"/>
                <a:buNone/>
              </a:pPr>
              <a:r>
                <a:rPr lang="en-US" sz="43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03</a:t>
              </a:r>
              <a:endParaRPr/>
            </a:p>
          </p:txBody>
        </p:sp>
        <p:sp>
          <p:nvSpPr>
            <p:cNvPr id="199" name="Google Shape;199;p20"/>
            <p:cNvSpPr/>
            <p:nvPr/>
          </p:nvSpPr>
          <p:spPr>
            <a:xfrm>
              <a:off x="6091749" y="146458"/>
              <a:ext cx="1878315" cy="2852815"/>
            </a:xfrm>
            <a:prstGeom prst="rect">
              <a:avLst/>
            </a:prstGeom>
            <a:gradFill>
              <a:gsLst>
                <a:gs pos="0">
                  <a:srgbClr val="83BED6"/>
                </a:gs>
                <a:gs pos="84000">
                  <a:srgbClr val="4798BA"/>
                </a:gs>
                <a:gs pos="100000">
                  <a:srgbClr val="4798BA"/>
                </a:gs>
              </a:gsLst>
              <a:lin ang="5400000" scaled="0"/>
            </a:gradFill>
            <a:ln cap="rnd" cmpd="sng" w="12700">
              <a:solidFill>
                <a:srgbClr val="66B0CE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8100" rotWithShape="0" dir="5400000" dist="25400">
                <a:srgbClr val="000000">
                  <a:alpha val="5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0"/>
            <p:cNvSpPr txBox="1"/>
            <p:nvPr/>
          </p:nvSpPr>
          <p:spPr>
            <a:xfrm>
              <a:off x="6091749" y="1287584"/>
              <a:ext cx="1878315" cy="1711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30200" lIns="185525" spcFirstLastPara="1" rIns="1855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Gill Sans"/>
                <a:buNone/>
              </a:pPr>
              <a:r>
                <a:rPr lang="en-US" sz="16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Excel Data Collection </a:t>
              </a:r>
              <a:r>
                <a:rPr lang="en-US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🡪  Canvas</a:t>
              </a:r>
              <a:endParaRPr/>
            </a:p>
          </p:txBody>
        </p:sp>
        <p:sp>
          <p:nvSpPr>
            <p:cNvPr id="201" name="Google Shape;201;p20"/>
            <p:cNvSpPr/>
            <p:nvPr/>
          </p:nvSpPr>
          <p:spPr>
            <a:xfrm>
              <a:off x="6091749" y="445877"/>
              <a:ext cx="1878315" cy="901591"/>
            </a:xfrm>
            <a:prstGeom prst="rect">
              <a:avLst/>
            </a:prstGeom>
            <a:noFill/>
            <a:ln>
              <a:noFill/>
            </a:ln>
            <a:effectLst>
              <a:outerShdw blurRad="38100" rotWithShape="0" dir="5400000" dist="25400">
                <a:srgbClr val="000000">
                  <a:alpha val="5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20"/>
            <p:cNvSpPr txBox="1"/>
            <p:nvPr/>
          </p:nvSpPr>
          <p:spPr>
            <a:xfrm>
              <a:off x="6091749" y="445877"/>
              <a:ext cx="1878315" cy="9015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100" lIns="185525" spcFirstLastPara="1" rIns="185525" wrap="square" tIns="165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300"/>
                <a:buFont typeface="Gill Sans"/>
                <a:buNone/>
              </a:pPr>
              <a:r>
                <a:rPr lang="en-US" sz="43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04</a:t>
              </a:r>
              <a:endParaRPr/>
            </a:p>
          </p:txBody>
        </p:sp>
        <p:sp>
          <p:nvSpPr>
            <p:cNvPr id="203" name="Google Shape;203;p20"/>
            <p:cNvSpPr/>
            <p:nvPr/>
          </p:nvSpPr>
          <p:spPr>
            <a:xfrm>
              <a:off x="8120330" y="146458"/>
              <a:ext cx="1878315" cy="2852815"/>
            </a:xfrm>
            <a:prstGeom prst="rect">
              <a:avLst/>
            </a:prstGeom>
            <a:gradFill>
              <a:gsLst>
                <a:gs pos="0">
                  <a:srgbClr val="4F71AF"/>
                </a:gs>
                <a:gs pos="84000">
                  <a:srgbClr val="335083"/>
                </a:gs>
                <a:gs pos="100000">
                  <a:srgbClr val="335083"/>
                </a:gs>
              </a:gsLst>
              <a:lin ang="5400000" scaled="0"/>
            </a:gradFill>
            <a:ln cap="rnd" cmpd="sng" w="12700">
              <a:solidFill>
                <a:srgbClr val="3D619D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38100" rotWithShape="0" dir="5400000" dist="25400">
                <a:srgbClr val="000000">
                  <a:alpha val="5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0"/>
            <p:cNvSpPr txBox="1"/>
            <p:nvPr/>
          </p:nvSpPr>
          <p:spPr>
            <a:xfrm>
              <a:off x="8120330" y="1287584"/>
              <a:ext cx="1878315" cy="1711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30200" lIns="185525" spcFirstLastPara="1" rIns="1855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Gill Sans"/>
                <a:buNone/>
              </a:pPr>
              <a:r>
                <a:rPr lang="en-US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Classroom 🡪 Program 🡪  Institutional Level Learning Outcomes</a:t>
              </a:r>
              <a:endParaRPr/>
            </a:p>
          </p:txBody>
        </p:sp>
        <p:sp>
          <p:nvSpPr>
            <p:cNvPr id="205" name="Google Shape;205;p20"/>
            <p:cNvSpPr/>
            <p:nvPr/>
          </p:nvSpPr>
          <p:spPr>
            <a:xfrm>
              <a:off x="8120330" y="445877"/>
              <a:ext cx="1878315" cy="901591"/>
            </a:xfrm>
            <a:prstGeom prst="rect">
              <a:avLst/>
            </a:prstGeom>
            <a:noFill/>
            <a:ln>
              <a:noFill/>
            </a:ln>
            <a:effectLst>
              <a:outerShdw blurRad="38100" rotWithShape="0" dir="5400000" dist="25400">
                <a:srgbClr val="000000">
                  <a:alpha val="5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20"/>
            <p:cNvSpPr txBox="1"/>
            <p:nvPr/>
          </p:nvSpPr>
          <p:spPr>
            <a:xfrm>
              <a:off x="8120330" y="445877"/>
              <a:ext cx="1878315" cy="9015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100" lIns="185525" spcFirstLastPara="1" rIns="185525" wrap="square" tIns="165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300"/>
                <a:buFont typeface="Gill Sans"/>
                <a:buNone/>
              </a:pPr>
              <a:r>
                <a:rPr lang="en-US" sz="43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05</a:t>
              </a:r>
              <a:endParaRPr/>
            </a:p>
          </p:txBody>
        </p:sp>
      </p:grpSp>
      <p:pic>
        <p:nvPicPr>
          <p:cNvPr id="207" name="Google Shape;207;p20"/>
          <p:cNvPicPr preferRelativeResize="0"/>
          <p:nvPr/>
        </p:nvPicPr>
        <p:blipFill/>
        <p:spPr>
          <a:xfrm>
            <a:off x="9893807" y="5117619"/>
            <a:ext cx="1834662" cy="6464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"/>
          <p:cNvSpPr/>
          <p:nvPr/>
        </p:nvSpPr>
        <p:spPr>
          <a:xfrm>
            <a:off x="0" y="601363"/>
            <a:ext cx="12191999" cy="625663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13" name="Google Shape;213;p21"/>
          <p:cNvSpPr/>
          <p:nvPr/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1"/>
          <p:cNvSpPr txBox="1"/>
          <p:nvPr>
            <p:ph type="title"/>
          </p:nvPr>
        </p:nvSpPr>
        <p:spPr>
          <a:xfrm>
            <a:off x="8369643" y="1037967"/>
            <a:ext cx="3054091" cy="47091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2800"/>
              <a:buFont typeface="Gill Sans"/>
              <a:buNone/>
            </a:pPr>
            <a:r>
              <a:rPr lang="en-US">
                <a:solidFill>
                  <a:srgbClr val="FFFEFF"/>
                </a:solidFill>
              </a:rPr>
              <a:t>SNACKEONS AND LUNCHEONS</a:t>
            </a:r>
            <a:endParaRPr/>
          </a:p>
        </p:txBody>
      </p:sp>
      <p:grpSp>
        <p:nvGrpSpPr>
          <p:cNvPr id="215" name="Google Shape;215;p21"/>
          <p:cNvGrpSpPr/>
          <p:nvPr/>
        </p:nvGrpSpPr>
        <p:grpSpPr>
          <a:xfrm>
            <a:off x="486033" y="1039921"/>
            <a:ext cx="7012370" cy="4705222"/>
            <a:chOff x="0" y="1954"/>
            <a:chExt cx="7012370" cy="4705222"/>
          </a:xfrm>
        </p:grpSpPr>
        <p:sp>
          <p:nvSpPr>
            <p:cNvPr id="216" name="Google Shape;216;p21"/>
            <p:cNvSpPr/>
            <p:nvPr/>
          </p:nvSpPr>
          <p:spPr>
            <a:xfrm>
              <a:off x="0" y="1954"/>
              <a:ext cx="7012370" cy="990573"/>
            </a:xfrm>
            <a:prstGeom prst="roundRect">
              <a:avLst>
                <a:gd fmla="val 10000" name="adj"/>
              </a:avLst>
            </a:prstGeom>
            <a:solidFill>
              <a:srgbClr val="902E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21"/>
            <p:cNvSpPr/>
            <p:nvPr/>
          </p:nvSpPr>
          <p:spPr>
            <a:xfrm>
              <a:off x="299648" y="224833"/>
              <a:ext cx="544815" cy="544815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21"/>
            <p:cNvSpPr/>
            <p:nvPr/>
          </p:nvSpPr>
          <p:spPr>
            <a:xfrm>
              <a:off x="1144111" y="1954"/>
              <a:ext cx="3155566" cy="99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1"/>
            <p:cNvSpPr txBox="1"/>
            <p:nvPr/>
          </p:nvSpPr>
          <p:spPr>
            <a:xfrm>
              <a:off x="1144111" y="1954"/>
              <a:ext cx="3155566" cy="99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4825" lIns="104825" spcFirstLastPara="1" rIns="104825" wrap="square" tIns="1048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Gill Sans"/>
                <a:buNone/>
              </a:pPr>
              <a:r>
                <a:rPr lang="en-US" sz="14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Classroom Conversations (luncheon) – Present and Discuss Institutional Learning Outcomes Data</a:t>
              </a:r>
              <a:endParaRPr/>
            </a:p>
          </p:txBody>
        </p:sp>
        <p:sp>
          <p:nvSpPr>
            <p:cNvPr id="220" name="Google Shape;220;p21"/>
            <p:cNvSpPr/>
            <p:nvPr/>
          </p:nvSpPr>
          <p:spPr>
            <a:xfrm>
              <a:off x="4299678" y="1954"/>
              <a:ext cx="2712691" cy="99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1"/>
            <p:cNvSpPr txBox="1"/>
            <p:nvPr/>
          </p:nvSpPr>
          <p:spPr>
            <a:xfrm>
              <a:off x="4299678" y="1954"/>
              <a:ext cx="2712691" cy="99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4825" lIns="104825" spcFirstLastPara="1" rIns="104825" wrap="square" tIns="1048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Gill Sans"/>
                <a:buNone/>
              </a:pPr>
              <a:r>
                <a:rPr lang="en-US" sz="12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Friday, August 30</a:t>
              </a:r>
              <a:r>
                <a:rPr baseline="30000" lang="en-US" sz="12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th</a:t>
              </a:r>
              <a:r>
                <a:rPr lang="en-US" sz="12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 from 12:00-1:30pm</a:t>
              </a:r>
              <a:endParaRPr/>
            </a:p>
          </p:txBody>
        </p:sp>
        <p:sp>
          <p:nvSpPr>
            <p:cNvPr id="222" name="Google Shape;222;p21"/>
            <p:cNvSpPr/>
            <p:nvPr/>
          </p:nvSpPr>
          <p:spPr>
            <a:xfrm>
              <a:off x="0" y="1240170"/>
              <a:ext cx="7012370" cy="990573"/>
            </a:xfrm>
            <a:prstGeom prst="roundRect">
              <a:avLst>
                <a:gd fmla="val 10000" name="adj"/>
              </a:avLst>
            </a:prstGeom>
            <a:solidFill>
              <a:srgbClr val="B13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1"/>
            <p:cNvSpPr/>
            <p:nvPr/>
          </p:nvSpPr>
          <p:spPr>
            <a:xfrm>
              <a:off x="299648" y="1463049"/>
              <a:ext cx="544815" cy="544815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1"/>
            <p:cNvSpPr/>
            <p:nvPr/>
          </p:nvSpPr>
          <p:spPr>
            <a:xfrm>
              <a:off x="1144111" y="1240170"/>
              <a:ext cx="3155566" cy="99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1"/>
            <p:cNvSpPr txBox="1"/>
            <p:nvPr/>
          </p:nvSpPr>
          <p:spPr>
            <a:xfrm>
              <a:off x="1144111" y="1240170"/>
              <a:ext cx="3155566" cy="99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4825" lIns="104825" spcFirstLastPara="1" rIns="104825" wrap="square" tIns="1048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Gill Sans"/>
                <a:buNone/>
              </a:pPr>
              <a:r>
                <a:rPr lang="en-US" sz="14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Pedagogy Luncheon (luncheon) – Teaching and Assessment Tips</a:t>
              </a:r>
              <a:endParaRPr/>
            </a:p>
          </p:txBody>
        </p:sp>
        <p:sp>
          <p:nvSpPr>
            <p:cNvPr id="226" name="Google Shape;226;p21"/>
            <p:cNvSpPr/>
            <p:nvPr/>
          </p:nvSpPr>
          <p:spPr>
            <a:xfrm>
              <a:off x="4299678" y="1240170"/>
              <a:ext cx="2712691" cy="99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1"/>
            <p:cNvSpPr txBox="1"/>
            <p:nvPr/>
          </p:nvSpPr>
          <p:spPr>
            <a:xfrm>
              <a:off x="4299678" y="1240170"/>
              <a:ext cx="2712691" cy="99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4825" lIns="104825" spcFirstLastPara="1" rIns="104825" wrap="square" tIns="1048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Gill Sans"/>
                <a:buNone/>
              </a:pPr>
              <a:r>
                <a:rPr lang="en-US" sz="12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Thursday, October 3</a:t>
              </a:r>
              <a:r>
                <a:rPr baseline="30000" lang="en-US" sz="12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rd</a:t>
              </a:r>
              <a:r>
                <a:rPr lang="en-US" sz="12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 from 1:30-3:00pm</a:t>
              </a:r>
              <a:endParaRPr/>
            </a:p>
          </p:txBody>
        </p:sp>
        <p:sp>
          <p:nvSpPr>
            <p:cNvPr id="228" name="Google Shape;228;p21"/>
            <p:cNvSpPr/>
            <p:nvPr/>
          </p:nvSpPr>
          <p:spPr>
            <a:xfrm>
              <a:off x="0" y="2478387"/>
              <a:ext cx="7012370" cy="990573"/>
            </a:xfrm>
            <a:prstGeom prst="roundRect">
              <a:avLst>
                <a:gd fmla="val 1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21"/>
            <p:cNvSpPr/>
            <p:nvPr/>
          </p:nvSpPr>
          <p:spPr>
            <a:xfrm>
              <a:off x="299648" y="2701266"/>
              <a:ext cx="544815" cy="544815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21"/>
            <p:cNvSpPr/>
            <p:nvPr/>
          </p:nvSpPr>
          <p:spPr>
            <a:xfrm>
              <a:off x="1144111" y="2478387"/>
              <a:ext cx="3155566" cy="99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21"/>
            <p:cNvSpPr txBox="1"/>
            <p:nvPr/>
          </p:nvSpPr>
          <p:spPr>
            <a:xfrm>
              <a:off x="1144111" y="2478387"/>
              <a:ext cx="3155566" cy="99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4825" lIns="104825" spcFirstLastPara="1" rIns="104825" wrap="square" tIns="1048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Gill Sans"/>
                <a:buNone/>
              </a:pPr>
              <a:r>
                <a:rPr lang="en-US" sz="14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Understanding the Levels of Learning Outcomes (snackeon) – Course to Program to Institutional Level Learning Outcomes</a:t>
              </a:r>
              <a:endParaRPr/>
            </a:p>
          </p:txBody>
        </p:sp>
        <p:sp>
          <p:nvSpPr>
            <p:cNvPr id="232" name="Google Shape;232;p21"/>
            <p:cNvSpPr/>
            <p:nvPr/>
          </p:nvSpPr>
          <p:spPr>
            <a:xfrm>
              <a:off x="4299678" y="2478387"/>
              <a:ext cx="2712691" cy="99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21"/>
            <p:cNvSpPr txBox="1"/>
            <p:nvPr/>
          </p:nvSpPr>
          <p:spPr>
            <a:xfrm>
              <a:off x="4299678" y="2478387"/>
              <a:ext cx="2712691" cy="99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4825" lIns="104825" spcFirstLastPara="1" rIns="104825" wrap="square" tIns="1048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Gill Sans"/>
                <a:buNone/>
              </a:pPr>
              <a:r>
                <a:rPr lang="en-US" sz="12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Monday, August 26th from 1:00-2:00pm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Gill Sans"/>
                <a:buNone/>
              </a:pPr>
              <a:r>
                <a:rPr lang="en-US" sz="12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Thursday, September 5</a:t>
              </a:r>
              <a:r>
                <a:rPr baseline="30000" lang="en-US" sz="12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th</a:t>
              </a:r>
              <a:r>
                <a:rPr lang="en-US" sz="12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 from 1:30-2:30pm</a:t>
              </a:r>
              <a:endParaRPr/>
            </a:p>
          </p:txBody>
        </p:sp>
        <p:sp>
          <p:nvSpPr>
            <p:cNvPr id="234" name="Google Shape;234;p21"/>
            <p:cNvSpPr/>
            <p:nvPr/>
          </p:nvSpPr>
          <p:spPr>
            <a:xfrm>
              <a:off x="0" y="3716603"/>
              <a:ext cx="7012370" cy="990573"/>
            </a:xfrm>
            <a:prstGeom prst="roundRect">
              <a:avLst>
                <a:gd fmla="val 10000" name="adj"/>
              </a:avLst>
            </a:prstGeom>
            <a:solidFill>
              <a:srgbClr val="66B0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21"/>
            <p:cNvSpPr/>
            <p:nvPr/>
          </p:nvSpPr>
          <p:spPr>
            <a:xfrm>
              <a:off x="299648" y="3939482"/>
              <a:ext cx="544815" cy="544815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1"/>
            <p:cNvSpPr/>
            <p:nvPr/>
          </p:nvSpPr>
          <p:spPr>
            <a:xfrm>
              <a:off x="1144111" y="3716603"/>
              <a:ext cx="3155566" cy="99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21"/>
            <p:cNvSpPr txBox="1"/>
            <p:nvPr/>
          </p:nvSpPr>
          <p:spPr>
            <a:xfrm>
              <a:off x="1144111" y="3716603"/>
              <a:ext cx="3155566" cy="99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4825" lIns="104825" spcFirstLastPara="1" rIns="104825" wrap="square" tIns="1048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Gill Sans"/>
                <a:buNone/>
              </a:pPr>
              <a:r>
                <a:rPr lang="en-US" sz="14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National Institution Learning Outcomes Assessment – Errin Haymen</a:t>
              </a:r>
              <a:endParaRPr/>
            </a:p>
          </p:txBody>
        </p:sp>
        <p:sp>
          <p:nvSpPr>
            <p:cNvPr id="238" name="Google Shape;238;p21"/>
            <p:cNvSpPr/>
            <p:nvPr/>
          </p:nvSpPr>
          <p:spPr>
            <a:xfrm>
              <a:off x="4299678" y="3716603"/>
              <a:ext cx="2712691" cy="99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21"/>
            <p:cNvSpPr txBox="1"/>
            <p:nvPr/>
          </p:nvSpPr>
          <p:spPr>
            <a:xfrm>
              <a:off x="4299678" y="3716603"/>
              <a:ext cx="2712691" cy="99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4825" lIns="104825" spcFirstLastPara="1" rIns="104825" wrap="square" tIns="1048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Gill Sans"/>
                <a:buNone/>
              </a:pPr>
              <a:r>
                <a:rPr lang="en-US" sz="12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Friday, September 20</a:t>
              </a:r>
              <a:r>
                <a:rPr baseline="30000" lang="en-US" sz="12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th</a:t>
              </a:r>
              <a:r>
                <a:rPr lang="en-US" sz="12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 (SA in morning and faculty in afternoon)</a:t>
              </a:r>
              <a:endParaRPr/>
            </a:p>
          </p:txBody>
        </p:sp>
      </p:grpSp>
      <p:pic>
        <p:nvPicPr>
          <p:cNvPr id="240" name="Google Shape;240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369643" y="4208331"/>
            <a:ext cx="2956621" cy="1980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2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2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2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2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22"/>
          <p:cNvSpPr/>
          <p:nvPr/>
        </p:nvSpPr>
        <p:spPr>
          <a:xfrm>
            <a:off x="0" y="1"/>
            <a:ext cx="12191999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50" name="Google Shape;250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2" l="1386" r="614" t="0"/>
          <a:stretch/>
        </p:blipFill>
        <p:spPr>
          <a:xfrm rot="5400000">
            <a:off x="1357391" y="-186958"/>
            <a:ext cx="5676901" cy="7498616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2"/>
          <p:cNvSpPr/>
          <p:nvPr/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2"/>
          <p:cNvSpPr txBox="1"/>
          <p:nvPr>
            <p:ph type="title"/>
          </p:nvPr>
        </p:nvSpPr>
        <p:spPr>
          <a:xfrm>
            <a:off x="8296275" y="1419225"/>
            <a:ext cx="3081576" cy="208586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ill Sans"/>
              <a:buNone/>
            </a:pPr>
            <a:r>
              <a:rPr lang="en-US" sz="3600">
                <a:solidFill>
                  <a:srgbClr val="FFFFFF"/>
                </a:solidFill>
              </a:rPr>
              <a:t>STUDENT AFFAIRS</a:t>
            </a:r>
            <a:endParaRPr/>
          </a:p>
        </p:txBody>
      </p:sp>
      <p:grpSp>
        <p:nvGrpSpPr>
          <p:cNvPr id="253" name="Google Shape;253;p22"/>
          <p:cNvGrpSpPr/>
          <p:nvPr/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54" name="Google Shape;254;p22"/>
            <p:cNvSpPr/>
            <p:nvPr/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22"/>
            <p:cNvSpPr/>
            <p:nvPr/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22"/>
            <p:cNvSpPr/>
            <p:nvPr/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3"/>
          <p:cNvSpPr txBox="1"/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2800"/>
              <a:buFont typeface="Gill Sans"/>
              <a:buNone/>
            </a:pPr>
            <a:r>
              <a:rPr lang="en-US">
                <a:solidFill>
                  <a:srgbClr val="FFFEFF"/>
                </a:solidFill>
              </a:rPr>
              <a:t>POINTS OF CONTACT</a:t>
            </a:r>
            <a:endParaRPr/>
          </a:p>
        </p:txBody>
      </p:sp>
      <p:grpSp>
        <p:nvGrpSpPr>
          <p:cNvPr id="262" name="Google Shape;262;p23"/>
          <p:cNvGrpSpPr/>
          <p:nvPr/>
        </p:nvGrpSpPr>
        <p:grpSpPr>
          <a:xfrm>
            <a:off x="581078" y="2204364"/>
            <a:ext cx="11029842" cy="3631958"/>
            <a:chOff x="53" y="23139"/>
            <a:chExt cx="11029842" cy="3631958"/>
          </a:xfrm>
        </p:grpSpPr>
        <p:sp>
          <p:nvSpPr>
            <p:cNvPr id="263" name="Google Shape;263;p23"/>
            <p:cNvSpPr/>
            <p:nvPr/>
          </p:nvSpPr>
          <p:spPr>
            <a:xfrm>
              <a:off x="53" y="23139"/>
              <a:ext cx="5154131" cy="1013486"/>
            </a:xfrm>
            <a:prstGeom prst="rect">
              <a:avLst/>
            </a:prstGeom>
            <a:solidFill>
              <a:srgbClr val="902E62"/>
            </a:solidFill>
            <a:ln cap="rnd" cmpd="sng" w="22225">
              <a:solidFill>
                <a:srgbClr val="902E6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23"/>
            <p:cNvSpPr txBox="1"/>
            <p:nvPr/>
          </p:nvSpPr>
          <p:spPr>
            <a:xfrm>
              <a:off x="53" y="23139"/>
              <a:ext cx="5154131" cy="10134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1600" lIns="177800" spcFirstLastPara="1" rIns="177800" wrap="square" tIns="101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Gill Sans"/>
                <a:buNone/>
              </a:pPr>
              <a:r>
                <a:rPr lang="en-US" sz="25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Olga Tsoudis</a:t>
              </a:r>
              <a:endParaRPr sz="25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875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Gill Sans"/>
                <a:buNone/>
              </a:pPr>
              <a:r>
                <a:rPr lang="en-US" sz="25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EST N 262, X58592</a:t>
              </a:r>
              <a:endParaRPr/>
            </a:p>
          </p:txBody>
        </p:sp>
        <p:sp>
          <p:nvSpPr>
            <p:cNvPr id="265" name="Google Shape;265;p23"/>
            <p:cNvSpPr/>
            <p:nvPr/>
          </p:nvSpPr>
          <p:spPr>
            <a:xfrm>
              <a:off x="53" y="1036625"/>
              <a:ext cx="5154131" cy="2618472"/>
            </a:xfrm>
            <a:prstGeom prst="rect">
              <a:avLst/>
            </a:prstGeom>
            <a:solidFill>
              <a:srgbClr val="DBCAD1">
                <a:alpha val="89803"/>
              </a:srgbClr>
            </a:solidFill>
            <a:ln cap="rnd" cmpd="sng" w="22225">
              <a:solidFill>
                <a:srgbClr val="DBCAD1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23"/>
            <p:cNvSpPr txBox="1"/>
            <p:nvPr/>
          </p:nvSpPr>
          <p:spPr>
            <a:xfrm>
              <a:off x="53" y="1036625"/>
              <a:ext cx="5154131" cy="26184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00025" lIns="133350" spcFirstLastPara="1" rIns="177800" wrap="square" tIns="13335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Gill Sans"/>
                <a:buChar char="•"/>
              </a:pPr>
              <a:r>
                <a:rPr b="0" i="0" lang="en-US" sz="2500" u="none" cap="none" strike="noStrik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BSCS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Gill Sans"/>
                <a:buChar char="•"/>
              </a:pPr>
              <a:r>
                <a:rPr b="0" i="0" lang="en-US" sz="2500" u="none" cap="none" strike="noStrik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A &amp; C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Gill Sans"/>
                <a:buChar char="•"/>
              </a:pPr>
              <a:r>
                <a:rPr b="0" i="0" lang="en-US" sz="2500" u="none" cap="none" strike="noStrik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Modern Languages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Gill Sans"/>
                <a:buChar char="•"/>
              </a:pPr>
              <a:r>
                <a:rPr b="0" i="0" lang="en-US" sz="2500" u="none" cap="none" strike="noStrik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Instructional Computing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Gill Sans"/>
                <a:buChar char="•"/>
              </a:pPr>
              <a:r>
                <a:rPr b="0" i="0" lang="en-US" sz="2500" u="none" cap="none" strike="noStrik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Nursing</a:t>
              </a:r>
              <a:endParaRPr/>
            </a:p>
          </p:txBody>
        </p:sp>
        <p:sp>
          <p:nvSpPr>
            <p:cNvPr id="267" name="Google Shape;267;p23"/>
            <p:cNvSpPr/>
            <p:nvPr/>
          </p:nvSpPr>
          <p:spPr>
            <a:xfrm>
              <a:off x="5875764" y="23139"/>
              <a:ext cx="5154131" cy="1013486"/>
            </a:xfrm>
            <a:prstGeom prst="rect">
              <a:avLst/>
            </a:prstGeom>
            <a:solidFill>
              <a:srgbClr val="B13049"/>
            </a:solidFill>
            <a:ln cap="rnd" cmpd="sng" w="22225">
              <a:solidFill>
                <a:srgbClr val="B1304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23"/>
            <p:cNvSpPr txBox="1"/>
            <p:nvPr/>
          </p:nvSpPr>
          <p:spPr>
            <a:xfrm>
              <a:off x="5875764" y="23139"/>
              <a:ext cx="5154131" cy="10134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1600" lIns="177800" spcFirstLastPara="1" rIns="177800" wrap="square" tIns="101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Gill Sans"/>
                <a:buNone/>
              </a:pPr>
              <a:r>
                <a:rPr lang="en-US" sz="25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Catherine Cochrane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875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Gill Sans"/>
                <a:buNone/>
              </a:pPr>
              <a:r>
                <a:rPr lang="en-US" sz="25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KOM B 124, X58921</a:t>
              </a:r>
              <a:endParaRPr/>
            </a:p>
          </p:txBody>
        </p:sp>
        <p:sp>
          <p:nvSpPr>
            <p:cNvPr id="269" name="Google Shape;269;p23"/>
            <p:cNvSpPr/>
            <p:nvPr/>
          </p:nvSpPr>
          <p:spPr>
            <a:xfrm>
              <a:off x="5875764" y="1036625"/>
              <a:ext cx="5154131" cy="2618472"/>
            </a:xfrm>
            <a:prstGeom prst="rect">
              <a:avLst/>
            </a:prstGeom>
            <a:solidFill>
              <a:srgbClr val="E2CBCE">
                <a:alpha val="89803"/>
              </a:srgbClr>
            </a:solidFill>
            <a:ln cap="rnd" cmpd="sng" w="22225">
              <a:solidFill>
                <a:srgbClr val="E2CBCE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23"/>
            <p:cNvSpPr txBox="1"/>
            <p:nvPr/>
          </p:nvSpPr>
          <p:spPr>
            <a:xfrm>
              <a:off x="5875764" y="1036625"/>
              <a:ext cx="5154131" cy="26184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00025" lIns="133350" spcFirstLastPara="1" rIns="177800" wrap="square" tIns="13335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Gill Sans"/>
                <a:buChar char="•"/>
              </a:pPr>
              <a:r>
                <a:rPr b="0" i="0" lang="en-US" sz="2500" u="none" cap="none" strike="noStrik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Counseling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Gill Sans"/>
                <a:buChar char="•"/>
              </a:pPr>
              <a:r>
                <a:rPr b="0" i="0" lang="en-US" sz="2500" u="none" cap="none" strike="noStrik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Occupational Education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Gill Sans"/>
                <a:buChar char="•"/>
              </a:pPr>
              <a:r>
                <a:rPr b="0" i="0" lang="en-US" sz="2500" u="none" cap="none" strike="noStrik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Math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Gill Sans"/>
                <a:buChar char="•"/>
              </a:pPr>
              <a:r>
                <a:rPr b="0" i="0" lang="en-US" sz="2500" u="none" cap="none" strike="noStrik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Physical Sciences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Gill Sans"/>
                <a:buChar char="•"/>
              </a:pPr>
              <a:r>
                <a:rPr b="0" i="0" lang="en-US" sz="2500" u="none" cap="none" strike="noStrik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Life Sciences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Gill Sans"/>
                <a:buChar char="•"/>
              </a:pPr>
              <a:r>
                <a:rPr b="0" i="0" lang="en-US" sz="2500" u="none" cap="none" strike="noStrik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Information Resources</a:t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ividend">
  <a:themeElements>
    <a:clrScheme name="Dividend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vidend">
  <a:themeElements>
    <a:clrScheme name="Dividend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